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93" r:id="rId3"/>
    <p:sldId id="295" r:id="rId4"/>
    <p:sldId id="296" r:id="rId5"/>
    <p:sldId id="330" r:id="rId6"/>
    <p:sldId id="297" r:id="rId7"/>
    <p:sldId id="301" r:id="rId8"/>
    <p:sldId id="298" r:id="rId9"/>
    <p:sldId id="299" r:id="rId10"/>
    <p:sldId id="302" r:id="rId11"/>
    <p:sldId id="303" r:id="rId12"/>
    <p:sldId id="304" r:id="rId13"/>
    <p:sldId id="305" r:id="rId14"/>
    <p:sldId id="331" r:id="rId15"/>
    <p:sldId id="306" r:id="rId16"/>
    <p:sldId id="307" r:id="rId17"/>
    <p:sldId id="310" r:id="rId18"/>
    <p:sldId id="309" r:id="rId19"/>
    <p:sldId id="335" r:id="rId20"/>
    <p:sldId id="344" r:id="rId21"/>
    <p:sldId id="356" r:id="rId22"/>
    <p:sldId id="357" r:id="rId23"/>
    <p:sldId id="336" r:id="rId24"/>
    <p:sldId id="345" r:id="rId25"/>
    <p:sldId id="346" r:id="rId26"/>
    <p:sldId id="332" r:id="rId27"/>
    <p:sldId id="333" r:id="rId28"/>
    <p:sldId id="337" r:id="rId29"/>
    <p:sldId id="338" r:id="rId30"/>
    <p:sldId id="339" r:id="rId31"/>
    <p:sldId id="347" r:id="rId32"/>
    <p:sldId id="348" r:id="rId33"/>
    <p:sldId id="349" r:id="rId34"/>
    <p:sldId id="350" r:id="rId35"/>
    <p:sldId id="351" r:id="rId36"/>
    <p:sldId id="352" r:id="rId37"/>
    <p:sldId id="340" r:id="rId38"/>
    <p:sldId id="354" r:id="rId39"/>
    <p:sldId id="353" r:id="rId40"/>
    <p:sldId id="355" r:id="rId41"/>
    <p:sldId id="28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CC3300"/>
    <a:srgbClr val="808080"/>
    <a:srgbClr val="000000"/>
    <a:srgbClr val="FCFCFC"/>
    <a:srgbClr val="E8E8E8"/>
    <a:srgbClr val="FFD84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3667" autoAdjust="0"/>
  </p:normalViewPr>
  <p:slideViewPr>
    <p:cSldViewPr>
      <p:cViewPr varScale="1">
        <p:scale>
          <a:sx n="71" d="100"/>
          <a:sy n="71" d="100"/>
        </p:scale>
        <p:origin x="468"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tr-TR"/>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tr-TR"/>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D436C7E-C914-4D2F-9EF5-BA6EFE00E78F}" type="slidenum">
              <a:rPr lang="en-US" altLang="tr-TR"/>
              <a:pPr/>
              <a:t>‹#›</a:t>
            </a:fld>
            <a:endParaRPr lang="en-US" altLang="tr-TR"/>
          </a:p>
        </p:txBody>
      </p:sp>
    </p:spTree>
    <p:extLst>
      <p:ext uri="{BB962C8B-B14F-4D97-AF65-F5344CB8AC3E}">
        <p14:creationId xmlns:p14="http://schemas.microsoft.com/office/powerpoint/2010/main" val="21839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tr-TR"/>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tr-T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D701315-A2DC-4AA3-A4C5-56927B5F1FB6}" type="slidenum">
              <a:rPr lang="en-US" altLang="tr-TR"/>
              <a:pPr/>
              <a:t>‹#›</a:t>
            </a:fld>
            <a:endParaRPr lang="en-US" altLang="tr-TR"/>
          </a:p>
        </p:txBody>
      </p:sp>
    </p:spTree>
    <p:extLst>
      <p:ext uri="{BB962C8B-B14F-4D97-AF65-F5344CB8AC3E}">
        <p14:creationId xmlns:p14="http://schemas.microsoft.com/office/powerpoint/2010/main" val="3711350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6</a:t>
            </a:fld>
            <a:endParaRPr lang="en-US" altLang="tr-TR"/>
          </a:p>
        </p:txBody>
      </p:sp>
    </p:spTree>
    <p:extLst>
      <p:ext uri="{BB962C8B-B14F-4D97-AF65-F5344CB8AC3E}">
        <p14:creationId xmlns:p14="http://schemas.microsoft.com/office/powerpoint/2010/main" val="608048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a:p>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28</a:t>
            </a:fld>
            <a:endParaRPr lang="en-US" altLang="tr-TR"/>
          </a:p>
        </p:txBody>
      </p:sp>
    </p:spTree>
    <p:extLst>
      <p:ext uri="{BB962C8B-B14F-4D97-AF65-F5344CB8AC3E}">
        <p14:creationId xmlns:p14="http://schemas.microsoft.com/office/powerpoint/2010/main" val="426363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sz="1200" dirty="0" smtClean="0"/>
              <a:t>Çocuğunuzun önemli bir operasyon geçirdiğini unutmayın, ek besinlere geçiş dönemi uzarsa endişe etmeyin</a:t>
            </a:r>
          </a:p>
          <a:p>
            <a:r>
              <a:rPr lang="tr-TR" dirty="0" smtClean="0"/>
              <a:t> bol su</a:t>
            </a:r>
            <a:r>
              <a:rPr lang="tr-TR" baseline="0" dirty="0" smtClean="0"/>
              <a:t> darlıktan geri teper</a:t>
            </a:r>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30</a:t>
            </a:fld>
            <a:endParaRPr lang="en-US" altLang="tr-TR"/>
          </a:p>
        </p:txBody>
      </p:sp>
    </p:spTree>
    <p:extLst>
      <p:ext uri="{BB962C8B-B14F-4D97-AF65-F5344CB8AC3E}">
        <p14:creationId xmlns:p14="http://schemas.microsoft.com/office/powerpoint/2010/main" val="197705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sz="1200" dirty="0" smtClean="0">
                <a:latin typeface="Calibri" pitchFamily="34" charset="0"/>
                <a:ea typeface="Calibri" pitchFamily="34" charset="0"/>
                <a:cs typeface="Times New Roman" pitchFamily="18" charset="0"/>
              </a:rPr>
              <a:t>Çocuğun katı gıdalara yönelik erken bir deneyim yaşatmak açısından önemlidir.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tr-TR" sz="1200"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tr-TR" sz="1200" dirty="0" smtClean="0">
                <a:latin typeface="Calibri" pitchFamily="34" charset="0"/>
                <a:cs typeface="Times New Roman" pitchFamily="18" charset="0"/>
              </a:rPr>
              <a:t>Çiğnemeyi</a:t>
            </a:r>
            <a:r>
              <a:rPr lang="tr-TR" sz="1200" baseline="0" dirty="0" smtClean="0">
                <a:latin typeface="Calibri" pitchFamily="34" charset="0"/>
                <a:cs typeface="Times New Roman" pitchFamily="18" charset="0"/>
              </a:rPr>
              <a:t> öğrenmiş olmalı</a:t>
            </a:r>
            <a:endParaRPr lang="tr-TR" sz="1200"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35</a:t>
            </a:fld>
            <a:endParaRPr lang="en-US" altLang="tr-TR"/>
          </a:p>
        </p:txBody>
      </p:sp>
    </p:spTree>
    <p:extLst>
      <p:ext uri="{BB962C8B-B14F-4D97-AF65-F5344CB8AC3E}">
        <p14:creationId xmlns:p14="http://schemas.microsoft.com/office/powerpoint/2010/main" val="315746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sz="1200" dirty="0" smtClean="0">
                <a:latin typeface="Calibri" pitchFamily="34" charset="0"/>
                <a:ea typeface="Calibri" pitchFamily="34" charset="0"/>
                <a:cs typeface="Times New Roman" pitchFamily="18" charset="0"/>
              </a:rPr>
              <a:t>Çocuğun katı gıdalara yönelik erken bir deneyim yaşatmak açısından önemlidir.</a:t>
            </a:r>
            <a:endParaRPr lang="tr-TR" sz="120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36</a:t>
            </a:fld>
            <a:endParaRPr lang="en-US" altLang="tr-TR"/>
          </a:p>
        </p:txBody>
      </p:sp>
    </p:spTree>
    <p:extLst>
      <p:ext uri="{BB962C8B-B14F-4D97-AF65-F5344CB8AC3E}">
        <p14:creationId xmlns:p14="http://schemas.microsoft.com/office/powerpoint/2010/main" val="398736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Hareketlenmeye başladığı dönem</a:t>
            </a:r>
          </a:p>
          <a:p>
            <a:endParaRPr lang="tr-T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dirty="0" smtClean="0"/>
              <a:t>Bazı aileler besin tıkandığında tıkanan besinin daha iyi çözünebilmesi için karbonatlı içeceklerden fayda görmektedir (soda, gazoz vb).</a:t>
            </a:r>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37</a:t>
            </a:fld>
            <a:endParaRPr lang="en-US" altLang="tr-TR"/>
          </a:p>
        </p:txBody>
      </p:sp>
    </p:spTree>
    <p:extLst>
      <p:ext uri="{BB962C8B-B14F-4D97-AF65-F5344CB8AC3E}">
        <p14:creationId xmlns:p14="http://schemas.microsoft.com/office/powerpoint/2010/main" val="370827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7</a:t>
            </a:fld>
            <a:endParaRPr lang="en-US" altLang="tr-TR"/>
          </a:p>
        </p:txBody>
      </p:sp>
    </p:spTree>
    <p:extLst>
      <p:ext uri="{BB962C8B-B14F-4D97-AF65-F5344CB8AC3E}">
        <p14:creationId xmlns:p14="http://schemas.microsoft.com/office/powerpoint/2010/main" val="76270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11</a:t>
            </a:fld>
            <a:endParaRPr lang="en-US" altLang="tr-TR"/>
          </a:p>
        </p:txBody>
      </p:sp>
    </p:spTree>
    <p:extLst>
      <p:ext uri="{BB962C8B-B14F-4D97-AF65-F5344CB8AC3E}">
        <p14:creationId xmlns:p14="http://schemas.microsoft.com/office/powerpoint/2010/main" val="387735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Arial" charset="0"/>
                <a:ea typeface="+mn-ea"/>
                <a:cs typeface="+mn-cs"/>
              </a:rPr>
              <a:t>Çocuğun yeme isteğini</a:t>
            </a:r>
            <a:r>
              <a:rPr lang="tr-TR" sz="1200" kern="1200" baseline="0" dirty="0" smtClean="0">
                <a:solidFill>
                  <a:schemeClr val="tx1"/>
                </a:solidFill>
                <a:latin typeface="Arial" charset="0"/>
                <a:ea typeface="+mn-ea"/>
                <a:cs typeface="+mn-cs"/>
              </a:rPr>
              <a:t> azaltır. uzun süre tüple beslenme sonucu</a:t>
            </a:r>
            <a:endParaRPr lang="tr-TR" sz="1200" kern="1200" dirty="0" smtClean="0">
              <a:solidFill>
                <a:schemeClr val="tx1"/>
              </a:solidFill>
              <a:latin typeface="Arial" charset="0"/>
              <a:ea typeface="+mn-ea"/>
              <a:cs typeface="+mn-cs"/>
            </a:endParaRPr>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15</a:t>
            </a:fld>
            <a:endParaRPr lang="en-US" altLang="tr-TR"/>
          </a:p>
        </p:txBody>
      </p:sp>
    </p:spTree>
    <p:extLst>
      <p:ext uri="{BB962C8B-B14F-4D97-AF65-F5344CB8AC3E}">
        <p14:creationId xmlns:p14="http://schemas.microsoft.com/office/powerpoint/2010/main" val="318726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kern="1200" dirty="0" smtClean="0">
                <a:solidFill>
                  <a:schemeClr val="tx1"/>
                </a:solidFill>
                <a:latin typeface="Arial" charset="0"/>
                <a:ea typeface="+mn-ea"/>
                <a:cs typeface="+mn-cs"/>
              </a:rPr>
              <a:t>normal ağız içi uyarılardan çocuğun mahrum kalması nedeniyle besinlere karşı isteksizlik gelişebilmektedir. </a:t>
            </a:r>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16</a:t>
            </a:fld>
            <a:endParaRPr lang="en-US" altLang="tr-TR"/>
          </a:p>
        </p:txBody>
      </p:sp>
    </p:spTree>
    <p:extLst>
      <p:ext uri="{BB962C8B-B14F-4D97-AF65-F5344CB8AC3E}">
        <p14:creationId xmlns:p14="http://schemas.microsoft.com/office/powerpoint/2010/main" val="332485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dirty="0" smtClean="0"/>
              <a:t>Normalde besinler, yemek borusundaki kasların dalga şeklinde kasılma hareketleri (</a:t>
            </a:r>
            <a:r>
              <a:rPr lang="tr-TR" dirty="0" err="1" smtClean="0"/>
              <a:t>peristalsis</a:t>
            </a:r>
            <a:r>
              <a:rPr lang="tr-TR" dirty="0" smtClean="0"/>
              <a:t>) ile mideye doğru aşağı itilir. Beslenme sırasında öksürme ya da tıkanma yemek borusundaki kasların düzenli şekilde kasılamaması sonucu besin/sıvının yemek borusunda kalması ve soluk borusuna doğru yeniden kaçışına (boşalmasına) neden olur. </a:t>
            </a:r>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17</a:t>
            </a:fld>
            <a:endParaRPr lang="en-US" altLang="tr-TR"/>
          </a:p>
        </p:txBody>
      </p:sp>
    </p:spTree>
    <p:extLst>
      <p:ext uri="{BB962C8B-B14F-4D97-AF65-F5344CB8AC3E}">
        <p14:creationId xmlns:p14="http://schemas.microsoft.com/office/powerpoint/2010/main" val="327935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24</a:t>
            </a:fld>
            <a:endParaRPr lang="en-US" altLang="tr-TR"/>
          </a:p>
        </p:txBody>
      </p:sp>
    </p:spTree>
    <p:extLst>
      <p:ext uri="{BB962C8B-B14F-4D97-AF65-F5344CB8AC3E}">
        <p14:creationId xmlns:p14="http://schemas.microsoft.com/office/powerpoint/2010/main" val="279252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25</a:t>
            </a:fld>
            <a:endParaRPr lang="en-US" altLang="tr-TR"/>
          </a:p>
        </p:txBody>
      </p:sp>
    </p:spTree>
    <p:extLst>
      <p:ext uri="{BB962C8B-B14F-4D97-AF65-F5344CB8AC3E}">
        <p14:creationId xmlns:p14="http://schemas.microsoft.com/office/powerpoint/2010/main" val="156296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Tıkanmaya ne yol açmış olursa olsun obstrüksiyon çocuğun kendi salyası olsun yutamamasına yol açar. </a:t>
            </a:r>
          </a:p>
          <a:p>
            <a:pPr marL="0" marR="0" indent="0" algn="l" defTabSz="914400" rtl="0" eaLnBrk="1" fontAlgn="base" latinLnBrk="0" hangingPunct="1">
              <a:lnSpc>
                <a:spcPct val="100000"/>
              </a:lnSpc>
              <a:spcBef>
                <a:spcPct val="30000"/>
              </a:spcBef>
              <a:spcAft>
                <a:spcPct val="0"/>
              </a:spcAft>
              <a:buClrTx/>
              <a:buSzTx/>
              <a:buFontTx/>
              <a:buNone/>
              <a:tabLst/>
              <a:defRPr/>
            </a:pPr>
            <a:r>
              <a:rPr lang="tr-TR" sz="1200" i="1" dirty="0" smtClean="0"/>
              <a:t>Eğer çocuk sıkıntı hissediyor ya da su içtikten sonra tıkanma bir –iki saat içerisinde temizlenmemişse ya da hastaneye gitmek gerekebilir. Bu tip sorunlar cerrahiden sonraki ilk yaşlarda daha yaygın görülürken, ilerleyen yaşlarda daha nadir görülür.</a:t>
            </a:r>
          </a:p>
          <a:p>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9D701315-A2DC-4AA3-A4C5-56927B5F1FB6}" type="slidenum">
              <a:rPr lang="en-US" altLang="tr-TR" smtClean="0"/>
              <a:pPr/>
              <a:t>27</a:t>
            </a:fld>
            <a:endParaRPr lang="en-US" altLang="tr-TR"/>
          </a:p>
        </p:txBody>
      </p:sp>
    </p:spTree>
    <p:extLst>
      <p:ext uri="{BB962C8B-B14F-4D97-AF65-F5344CB8AC3E}">
        <p14:creationId xmlns:p14="http://schemas.microsoft.com/office/powerpoint/2010/main" val="2951874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79" name="Freeform 7"/>
          <p:cNvSpPr>
            <a:spLocks/>
          </p:cNvSpPr>
          <p:nvPr/>
        </p:nvSpPr>
        <p:spPr bwMode="gray">
          <a:xfrm>
            <a:off x="-1588" y="5881688"/>
            <a:ext cx="2917826" cy="977900"/>
          </a:xfrm>
          <a:custGeom>
            <a:avLst/>
            <a:gdLst>
              <a:gd name="T0" fmla="*/ 0 w 1838"/>
              <a:gd name="T1" fmla="*/ 74 h 618"/>
              <a:gd name="T2" fmla="*/ 1589 w 1838"/>
              <a:gd name="T3" fmla="*/ 0 h 618"/>
              <a:gd name="T4" fmla="*/ 1838 w 1838"/>
              <a:gd name="T5" fmla="*/ 618 h 618"/>
              <a:gd name="T6" fmla="*/ 0 w 1838"/>
              <a:gd name="T7" fmla="*/ 618 h 618"/>
              <a:gd name="T8" fmla="*/ 0 w 1838"/>
              <a:gd name="T9" fmla="*/ 74 h 618"/>
            </a:gdLst>
            <a:ahLst/>
            <a:cxnLst>
              <a:cxn ang="0">
                <a:pos x="T0" y="T1"/>
              </a:cxn>
              <a:cxn ang="0">
                <a:pos x="T2" y="T3"/>
              </a:cxn>
              <a:cxn ang="0">
                <a:pos x="T4" y="T5"/>
              </a:cxn>
              <a:cxn ang="0">
                <a:pos x="T6" y="T7"/>
              </a:cxn>
              <a:cxn ang="0">
                <a:pos x="T8" y="T9"/>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81" name="Freeform 9"/>
          <p:cNvSpPr>
            <a:spLocks/>
          </p:cNvSpPr>
          <p:nvPr/>
        </p:nvSpPr>
        <p:spPr bwMode="gray">
          <a:xfrm>
            <a:off x="4356100" y="641350"/>
            <a:ext cx="4787900" cy="5997575"/>
          </a:xfrm>
          <a:custGeom>
            <a:avLst/>
            <a:gdLst>
              <a:gd name="T0" fmla="*/ 548 w 3016"/>
              <a:gd name="T1" fmla="*/ 1300 h 3791"/>
              <a:gd name="T2" fmla="*/ 0 w 3016"/>
              <a:gd name="T3" fmla="*/ 2525 h 3791"/>
              <a:gd name="T4" fmla="*/ 3016 w 3016"/>
              <a:gd name="T5" fmla="*/ 2752 h 3791"/>
              <a:gd name="T6" fmla="*/ 3016 w 3016"/>
              <a:gd name="T7" fmla="*/ 665 h 3791"/>
              <a:gd name="T8" fmla="*/ 1944 w 3016"/>
              <a:gd name="T9" fmla="*/ 0 h 3791"/>
              <a:gd name="T10" fmla="*/ 548 w 3016"/>
              <a:gd name="T11" fmla="*/ 1300 h 3791"/>
            </a:gdLst>
            <a:ahLst/>
            <a:cxnLst>
              <a:cxn ang="0">
                <a:pos x="T0" y="T1"/>
              </a:cxn>
              <a:cxn ang="0">
                <a:pos x="T2" y="T3"/>
              </a:cxn>
              <a:cxn ang="0">
                <a:pos x="T4" y="T5"/>
              </a:cxn>
              <a:cxn ang="0">
                <a:pos x="T6" y="T7"/>
              </a:cxn>
              <a:cxn ang="0">
                <a:pos x="T8" y="T9"/>
              </a:cxn>
              <a:cxn ang="0">
                <a:pos x="T10" y="T11"/>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84" name="Freeform 12"/>
          <p:cNvSpPr>
            <a:spLocks/>
          </p:cNvSpPr>
          <p:nvPr/>
        </p:nvSpPr>
        <p:spPr bwMode="gray">
          <a:xfrm>
            <a:off x="2528888" y="4683125"/>
            <a:ext cx="6615112" cy="2239963"/>
          </a:xfrm>
          <a:custGeom>
            <a:avLst/>
            <a:gdLst>
              <a:gd name="T0" fmla="*/ 1114 w 4171"/>
              <a:gd name="T1" fmla="*/ 0 h 1416"/>
              <a:gd name="T2" fmla="*/ 0 w 4171"/>
              <a:gd name="T3" fmla="*/ 754 h 1416"/>
              <a:gd name="T4" fmla="*/ 406 w 4171"/>
              <a:gd name="T5" fmla="*/ 1375 h 1416"/>
              <a:gd name="T6" fmla="*/ 4171 w 4171"/>
              <a:gd name="T7" fmla="*/ 1375 h 1416"/>
              <a:gd name="T8" fmla="*/ 4171 w 4171"/>
              <a:gd name="T9" fmla="*/ 468 h 1416"/>
              <a:gd name="T10" fmla="*/ 1114 w 4171"/>
              <a:gd name="T11" fmla="*/ 0 h 1416"/>
            </a:gdLst>
            <a:ahLst/>
            <a:cxnLst>
              <a:cxn ang="0">
                <a:pos x="T0" y="T1"/>
              </a:cxn>
              <a:cxn ang="0">
                <a:pos x="T2" y="T3"/>
              </a:cxn>
              <a:cxn ang="0">
                <a:pos x="T4" y="T5"/>
              </a:cxn>
              <a:cxn ang="0">
                <a:pos x="T6" y="T7"/>
              </a:cxn>
              <a:cxn ang="0">
                <a:pos x="T8" y="T9"/>
              </a:cxn>
              <a:cxn ang="0">
                <a:pos x="T10" y="T11"/>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2"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86" name="Freeform 14" descr="1"/>
          <p:cNvSpPr>
            <a:spLocks/>
          </p:cNvSpPr>
          <p:nvPr/>
        </p:nvSpPr>
        <p:spPr bwMode="gray">
          <a:xfrm>
            <a:off x="4714875" y="-1588"/>
            <a:ext cx="2543175" cy="2632076"/>
          </a:xfrm>
          <a:custGeom>
            <a:avLst/>
            <a:gdLst>
              <a:gd name="T0" fmla="*/ 0 w 1569"/>
              <a:gd name="T1" fmla="*/ 0 h 1645"/>
              <a:gd name="T2" fmla="*/ 335 w 1569"/>
              <a:gd name="T3" fmla="*/ 1645 h 1645"/>
              <a:gd name="T4" fmla="*/ 1569 w 1569"/>
              <a:gd name="T5" fmla="*/ 0 h 1645"/>
              <a:gd name="T6" fmla="*/ 0 w 1569"/>
              <a:gd name="T7" fmla="*/ 0 h 1645"/>
            </a:gdLst>
            <a:ahLst/>
            <a:cxnLst>
              <a:cxn ang="0">
                <a:pos x="T0" y="T1"/>
              </a:cxn>
              <a:cxn ang="0">
                <a:pos x="T2" y="T3"/>
              </a:cxn>
              <a:cxn ang="0">
                <a:pos x="T4" y="T5"/>
              </a:cxn>
              <a:cxn ang="0">
                <a:pos x="T6" y="T7"/>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3"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87" name="Freeform 15"/>
          <p:cNvSpPr>
            <a:spLocks/>
          </p:cNvSpPr>
          <p:nvPr/>
        </p:nvSpPr>
        <p:spPr bwMode="gray">
          <a:xfrm>
            <a:off x="-3175" y="1588"/>
            <a:ext cx="5857875" cy="6794500"/>
          </a:xfrm>
          <a:custGeom>
            <a:avLst/>
            <a:gdLst>
              <a:gd name="T0" fmla="*/ 0 w 3690"/>
              <a:gd name="T1" fmla="*/ 3810 h 4280"/>
              <a:gd name="T2" fmla="*/ 0 w 3690"/>
              <a:gd name="T3" fmla="*/ 1 h 4280"/>
              <a:gd name="T4" fmla="*/ 2974 w 3690"/>
              <a:gd name="T5" fmla="*/ 0 h 4280"/>
              <a:gd name="T6" fmla="*/ 2768 w 3690"/>
              <a:gd name="T7" fmla="*/ 2926 h 4280"/>
              <a:gd name="T8" fmla="*/ 0 w 3690"/>
              <a:gd name="T9" fmla="*/ 3810 h 4280"/>
            </a:gdLst>
            <a:ahLst/>
            <a:cxnLst>
              <a:cxn ang="0">
                <a:pos x="T0" y="T1"/>
              </a:cxn>
              <a:cxn ang="0">
                <a:pos x="T2" y="T3"/>
              </a:cxn>
              <a:cxn ang="0">
                <a:pos x="T4" y="T5"/>
              </a:cxn>
              <a:cxn ang="0">
                <a:pos x="T6" y="T7"/>
              </a:cxn>
              <a:cxn ang="0">
                <a:pos x="T8" y="T9"/>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88" name="Freeform 16"/>
          <p:cNvSpPr>
            <a:spLocks/>
          </p:cNvSpPr>
          <p:nvPr/>
        </p:nvSpPr>
        <p:spPr bwMode="gray">
          <a:xfrm>
            <a:off x="-3175" y="1588"/>
            <a:ext cx="5943600" cy="6437312"/>
          </a:xfrm>
          <a:custGeom>
            <a:avLst/>
            <a:gdLst>
              <a:gd name="T0" fmla="*/ 0 w 3635"/>
              <a:gd name="T1" fmla="*/ 3765 h 4115"/>
              <a:gd name="T2" fmla="*/ 0 w 3635"/>
              <a:gd name="T3" fmla="*/ 0 h 4115"/>
              <a:gd name="T4" fmla="*/ 2767 w 3635"/>
              <a:gd name="T5" fmla="*/ 0 h 4115"/>
              <a:gd name="T6" fmla="*/ 2567 w 3635"/>
              <a:gd name="T7" fmla="*/ 2858 h 4115"/>
              <a:gd name="T8" fmla="*/ 0 w 3635"/>
              <a:gd name="T9" fmla="*/ 3765 h 4115"/>
            </a:gdLst>
            <a:ahLst/>
            <a:cxnLst>
              <a:cxn ang="0">
                <a:pos x="T0" y="T1"/>
              </a:cxn>
              <a:cxn ang="0">
                <a:pos x="T2" y="T3"/>
              </a:cxn>
              <a:cxn ang="0">
                <a:pos x="T4" y="T5"/>
              </a:cxn>
              <a:cxn ang="0">
                <a:pos x="T6" y="T7"/>
              </a:cxn>
              <a:cxn ang="0">
                <a:pos x="T8" y="T9"/>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3089" name="Group 17"/>
          <p:cNvGrpSpPr>
            <a:grpSpLocks/>
          </p:cNvGrpSpPr>
          <p:nvPr/>
        </p:nvGrpSpPr>
        <p:grpSpPr bwMode="auto">
          <a:xfrm>
            <a:off x="250825" y="9525"/>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grpSp>
      <p:grpSp>
        <p:nvGrpSpPr>
          <p:cNvPr id="3095" name="Group 23"/>
          <p:cNvGrpSpPr>
            <a:grpSpLocks/>
          </p:cNvGrpSpPr>
          <p:nvPr/>
        </p:nvGrpSpPr>
        <p:grpSpPr bwMode="auto">
          <a:xfrm>
            <a:off x="6350"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a:extLst>
              <a:ext uri="{909E8E84-426E-40DD-AFC4-6F175D3DCCD1}">
                <a14:hiddenFill xmlns:a14="http://schemas.microsoft.com/office/drawing/2010/main">
                  <a:noFill/>
                </a14:hiddenFill>
              </a:ext>
            </a:extLst>
          </p:spPr>
          <p:txBody>
            <a:bodyPr/>
            <a:lstStyle/>
            <a:p>
              <a:endParaRPr lang="tr-TR"/>
            </a:p>
          </p:txBody>
        </p:sp>
      </p:grpSp>
      <p:sp>
        <p:nvSpPr>
          <p:cNvPr id="3102" name="Rectangle 30"/>
          <p:cNvSpPr>
            <a:spLocks noChangeArrowheads="1"/>
          </p:cNvSpPr>
          <p:nvPr/>
        </p:nvSpPr>
        <p:spPr bwMode="gray">
          <a:xfrm>
            <a:off x="2368550" y="288925"/>
            <a:ext cx="1012825" cy="1025525"/>
          </a:xfrm>
          <a:prstGeom prst="rect">
            <a:avLst/>
          </a:prstGeom>
          <a:solidFill>
            <a:srgbClr val="FFFFFF">
              <a:alpha val="64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03" name="Rectangle 31"/>
          <p:cNvSpPr>
            <a:spLocks noChangeArrowheads="1"/>
          </p:cNvSpPr>
          <p:nvPr/>
        </p:nvSpPr>
        <p:spPr bwMode="gray">
          <a:xfrm>
            <a:off x="285750" y="2435225"/>
            <a:ext cx="1012825" cy="1025525"/>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04" name="Rectangle 32"/>
          <p:cNvSpPr>
            <a:spLocks noChangeArrowheads="1"/>
          </p:cNvSpPr>
          <p:nvPr/>
        </p:nvSpPr>
        <p:spPr bwMode="gray">
          <a:xfrm>
            <a:off x="0" y="279400"/>
            <a:ext cx="250825" cy="10255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05" name="Rectangle 33"/>
          <p:cNvSpPr>
            <a:spLocks noChangeArrowheads="1"/>
          </p:cNvSpPr>
          <p:nvPr/>
        </p:nvSpPr>
        <p:spPr bwMode="gray">
          <a:xfrm>
            <a:off x="1331913" y="9525"/>
            <a:ext cx="1012825" cy="234950"/>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06" name="Freeform 34"/>
          <p:cNvSpPr>
            <a:spLocks/>
          </p:cNvSpPr>
          <p:nvPr/>
        </p:nvSpPr>
        <p:spPr bwMode="gray">
          <a:xfrm>
            <a:off x="4452938" y="1347788"/>
            <a:ext cx="720725" cy="1047750"/>
          </a:xfrm>
          <a:custGeom>
            <a:avLst/>
            <a:gdLst>
              <a:gd name="T0" fmla="*/ 363 w 454"/>
              <a:gd name="T1" fmla="*/ 0 h 680"/>
              <a:gd name="T2" fmla="*/ 0 w 454"/>
              <a:gd name="T3" fmla="*/ 0 h 680"/>
              <a:gd name="T4" fmla="*/ 0 w 454"/>
              <a:gd name="T5" fmla="*/ 680 h 680"/>
              <a:gd name="T6" fmla="*/ 409 w 454"/>
              <a:gd name="T7" fmla="*/ 680 h 680"/>
              <a:gd name="T8" fmla="*/ 454 w 454"/>
              <a:gd name="T9" fmla="*/ 317 h 680"/>
              <a:gd name="T10" fmla="*/ 363 w 454"/>
              <a:gd name="T11" fmla="*/ 0 h 680"/>
            </a:gdLst>
            <a:ahLst/>
            <a:cxnLst>
              <a:cxn ang="0">
                <a:pos x="T0" y="T1"/>
              </a:cxn>
              <a:cxn ang="0">
                <a:pos x="T2" y="T3"/>
              </a:cxn>
              <a:cxn ang="0">
                <a:pos x="T4" y="T5"/>
              </a:cxn>
              <a:cxn ang="0">
                <a:pos x="T6" y="T7"/>
              </a:cxn>
              <a:cxn ang="0">
                <a:pos x="T8" y="T9"/>
              </a:cxn>
              <a:cxn ang="0">
                <a:pos x="T10" y="T11"/>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07" name="Freeform 35"/>
          <p:cNvSpPr>
            <a:spLocks/>
          </p:cNvSpPr>
          <p:nvPr/>
        </p:nvSpPr>
        <p:spPr bwMode="gray">
          <a:xfrm>
            <a:off x="2365375" y="4549775"/>
            <a:ext cx="1003300" cy="1023938"/>
          </a:xfrm>
          <a:custGeom>
            <a:avLst/>
            <a:gdLst>
              <a:gd name="T0" fmla="*/ 635 w 680"/>
              <a:gd name="T1" fmla="*/ 0 h 681"/>
              <a:gd name="T2" fmla="*/ 0 w 680"/>
              <a:gd name="T3" fmla="*/ 0 h 681"/>
              <a:gd name="T4" fmla="*/ 0 w 680"/>
              <a:gd name="T5" fmla="*/ 681 h 681"/>
              <a:gd name="T6" fmla="*/ 272 w 680"/>
              <a:gd name="T7" fmla="*/ 681 h 681"/>
              <a:gd name="T8" fmla="*/ 680 w 680"/>
              <a:gd name="T9" fmla="*/ 454 h 681"/>
              <a:gd name="T10" fmla="*/ 680 w 680"/>
              <a:gd name="T11" fmla="*/ 0 h 681"/>
              <a:gd name="T12" fmla="*/ 635 w 680"/>
              <a:gd name="T13" fmla="*/ 0 h 681"/>
            </a:gdLst>
            <a:ahLst/>
            <a:cxnLst>
              <a:cxn ang="0">
                <a:pos x="T0" y="T1"/>
              </a:cxn>
              <a:cxn ang="0">
                <a:pos x="T2" y="T3"/>
              </a:cxn>
              <a:cxn ang="0">
                <a:pos x="T4" y="T5"/>
              </a:cxn>
              <a:cxn ang="0">
                <a:pos x="T6" y="T7"/>
              </a:cxn>
              <a:cxn ang="0">
                <a:pos x="T8" y="T9"/>
              </a:cxn>
              <a:cxn ang="0">
                <a:pos x="T10" y="T11"/>
              </a:cxn>
              <a:cxn ang="0">
                <a:pos x="T12" y="T13"/>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08" name="Freeform 36"/>
          <p:cNvSpPr>
            <a:spLocks/>
          </p:cNvSpPr>
          <p:nvPr/>
        </p:nvSpPr>
        <p:spPr bwMode="gray">
          <a:xfrm>
            <a:off x="7524750" y="0"/>
            <a:ext cx="1620838" cy="1230313"/>
          </a:xfrm>
          <a:custGeom>
            <a:avLst/>
            <a:gdLst>
              <a:gd name="T0" fmla="*/ 34 w 1009"/>
              <a:gd name="T1" fmla="*/ 0 h 775"/>
              <a:gd name="T2" fmla="*/ 0 w 1009"/>
              <a:gd name="T3" fmla="*/ 255 h 775"/>
              <a:gd name="T4" fmla="*/ 1007 w 1009"/>
              <a:gd name="T5" fmla="*/ 775 h 775"/>
              <a:gd name="T6" fmla="*/ 1009 w 1009"/>
              <a:gd name="T7" fmla="*/ 0 h 775"/>
              <a:gd name="T8" fmla="*/ 34 w 1009"/>
              <a:gd name="T9" fmla="*/ 0 h 775"/>
            </a:gdLst>
            <a:ahLst/>
            <a:cxnLst>
              <a:cxn ang="0">
                <a:pos x="T0" y="T1"/>
              </a:cxn>
              <a:cxn ang="0">
                <a:pos x="T2" y="T3"/>
              </a:cxn>
              <a:cxn ang="0">
                <a:pos x="T4" y="T5"/>
              </a:cxn>
              <a:cxn ang="0">
                <a:pos x="T6" y="T7"/>
              </a:cxn>
              <a:cxn ang="0">
                <a:pos x="T8" y="T9"/>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3109" name="Picture 37" descr="water"/>
          <p:cNvPicPr>
            <a:picLocks noChangeAspect="1" noChangeArrowheads="1"/>
          </p:cNvPicPr>
          <p:nvPr/>
        </p:nvPicPr>
        <p:blipFill>
          <a:blip r:embed="rId4" cstate="print">
            <a:extLst>
              <a:ext uri="{28A0092B-C50C-407E-A947-70E740481C1C}">
                <a14:useLocalDpi xmlns:a14="http://schemas.microsoft.com/office/drawing/2010/main" val="0"/>
              </a:ext>
            </a:extLst>
          </a:blip>
          <a:srcRect l="22409" t="16374" b="27486"/>
          <a:stretch>
            <a:fillRect/>
          </a:stretch>
        </p:blipFill>
        <p:spPr bwMode="gray">
          <a:xfrm rot="393398">
            <a:off x="2268538" y="584200"/>
            <a:ext cx="2663825" cy="21971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28600" y="1884363"/>
            <a:ext cx="82296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800"/>
            </a:lvl1pPr>
          </a:lstStyle>
          <a:p>
            <a:pPr lvl="0"/>
            <a:r>
              <a:rPr lang="tr-TR" altLang="tr-TR" noProof="0" smtClean="0"/>
              <a:t>Asıl başlık stili için tıklatın</a:t>
            </a:r>
            <a:endParaRPr lang="en-US" altLang="tr-TR" noProof="0" smtClean="0"/>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pPr lvl="0"/>
            <a:r>
              <a:rPr lang="tr-TR" altLang="tr-TR" noProof="0" smtClean="0"/>
              <a:t>Asıl alt başlık stilini düzenlemek için tıklatın</a:t>
            </a:r>
            <a:endParaRPr lang="en-US" altLang="tr-TR" noProof="0" smtClean="0"/>
          </a:p>
        </p:txBody>
      </p:sp>
      <p:sp>
        <p:nvSpPr>
          <p:cNvPr id="3076" name="Rectangle 4"/>
          <p:cNvSpPr>
            <a:spLocks noGrp="1" noChangeArrowheads="1"/>
          </p:cNvSpPr>
          <p:nvPr>
            <p:ph type="dt" sz="half" idx="2"/>
          </p:nvPr>
        </p:nvSpPr>
        <p:spPr/>
        <p:txBody>
          <a:bodyPr/>
          <a:lstStyle>
            <a:lvl1pPr>
              <a:defRPr/>
            </a:lvl1pPr>
          </a:lstStyle>
          <a:p>
            <a:endParaRPr lang="en-US" altLang="tr-TR"/>
          </a:p>
        </p:txBody>
      </p:sp>
      <p:sp>
        <p:nvSpPr>
          <p:cNvPr id="3077" name="Rectangle 5"/>
          <p:cNvSpPr>
            <a:spLocks noGrp="1" noChangeArrowheads="1"/>
          </p:cNvSpPr>
          <p:nvPr>
            <p:ph type="ftr" sz="quarter" idx="3"/>
          </p:nvPr>
        </p:nvSpPr>
        <p:spPr/>
        <p:txBody>
          <a:bodyPr/>
          <a:lstStyle>
            <a:lvl1pPr>
              <a:defRPr/>
            </a:lvl1pPr>
          </a:lstStyle>
          <a:p>
            <a:endParaRPr lang="en-US" altLang="tr-TR"/>
          </a:p>
        </p:txBody>
      </p:sp>
      <p:sp>
        <p:nvSpPr>
          <p:cNvPr id="3078" name="Rectangle 6"/>
          <p:cNvSpPr>
            <a:spLocks noGrp="1" noChangeArrowheads="1"/>
          </p:cNvSpPr>
          <p:nvPr>
            <p:ph type="sldNum" sz="quarter" idx="4"/>
          </p:nvPr>
        </p:nvSpPr>
        <p:spPr/>
        <p:txBody>
          <a:bodyPr/>
          <a:lstStyle>
            <a:lvl1pPr>
              <a:defRPr/>
            </a:lvl1pPr>
          </a:lstStyle>
          <a:p>
            <a:fld id="{7026B8CB-A89A-4221-9CDA-7019A70A7AFB}" type="slidenum">
              <a:rPr lang="en-US" altLang="tr-TR"/>
              <a:pPr/>
              <a:t>‹#›</a:t>
            </a:fld>
            <a:endParaRPr lang="en-US" altLang="tr-TR"/>
          </a:p>
        </p:txBody>
      </p:sp>
      <p:sp>
        <p:nvSpPr>
          <p:cNvPr id="3110" name="Text Box 38"/>
          <p:cNvSpPr txBox="1">
            <a:spLocks noChangeArrowheads="1"/>
          </p:cNvSpPr>
          <p:nvPr/>
        </p:nvSpPr>
        <p:spPr bwMode="gray">
          <a:xfrm>
            <a:off x="228600" y="4714875"/>
            <a:ext cx="13033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200">
                <a:latin typeface="Arial Black" pitchFamily="34" charset="0"/>
              </a:rPr>
              <a:t>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C0D5BD8B-8E31-40B2-9AB4-58CCD94178F1}" type="slidenum">
              <a:rPr lang="en-US" altLang="tr-TR"/>
              <a:pPr/>
              <a:t>‹#›</a:t>
            </a:fld>
            <a:endParaRPr lang="en-US" altLang="tr-TR"/>
          </a:p>
        </p:txBody>
      </p:sp>
    </p:spTree>
    <p:extLst>
      <p:ext uri="{BB962C8B-B14F-4D97-AF65-F5344CB8AC3E}">
        <p14:creationId xmlns:p14="http://schemas.microsoft.com/office/powerpoint/2010/main" val="30163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25438"/>
            <a:ext cx="2057400" cy="58007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325438"/>
            <a:ext cx="6019800" cy="58007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BF2AA6C8-C340-4824-8AB4-5B6BFC3C9AD6}" type="slidenum">
              <a:rPr lang="en-US" altLang="tr-TR"/>
              <a:pPr/>
              <a:t>‹#›</a:t>
            </a:fld>
            <a:endParaRPr lang="en-US" altLang="tr-TR"/>
          </a:p>
        </p:txBody>
      </p:sp>
    </p:spTree>
    <p:extLst>
      <p:ext uri="{BB962C8B-B14F-4D97-AF65-F5344CB8AC3E}">
        <p14:creationId xmlns:p14="http://schemas.microsoft.com/office/powerpoint/2010/main" val="4026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5438"/>
            <a:ext cx="8229600" cy="927100"/>
          </a:xfrm>
        </p:spPr>
        <p:txBody>
          <a:bodyPr/>
          <a:lstStyle/>
          <a:p>
            <a:r>
              <a:rPr lang="tr-TR" smtClean="0"/>
              <a:t>Asıl başlık stili için tıklatın</a:t>
            </a:r>
            <a:endParaRPr lang="tr-TR"/>
          </a:p>
        </p:txBody>
      </p:sp>
      <p:sp>
        <p:nvSpPr>
          <p:cNvPr id="3" name="Grafik Yer Tutucusu 2"/>
          <p:cNvSpPr>
            <a:spLocks noGrp="1"/>
          </p:cNvSpPr>
          <p:nvPr>
            <p:ph type="chart" idx="1"/>
          </p:nvPr>
        </p:nvSpPr>
        <p:spPr>
          <a:xfrm>
            <a:off x="457200" y="1600200"/>
            <a:ext cx="8229600" cy="4525963"/>
          </a:xfrm>
        </p:spPr>
        <p:txBody>
          <a:bodyPr/>
          <a:lstStyle/>
          <a:p>
            <a:r>
              <a:rPr lang="tr-TR" smtClean="0"/>
              <a:t>Grafik eklemek için simgeyi tıklatın</a:t>
            </a:r>
            <a:endParaRPr lang="tr-TR"/>
          </a:p>
        </p:txBody>
      </p:sp>
      <p:sp>
        <p:nvSpPr>
          <p:cNvPr id="4" name="Veri Yer Tutucusu 3"/>
          <p:cNvSpPr>
            <a:spLocks noGrp="1"/>
          </p:cNvSpPr>
          <p:nvPr>
            <p:ph type="dt" sz="half" idx="10"/>
          </p:nvPr>
        </p:nvSpPr>
        <p:spPr>
          <a:xfrm>
            <a:off x="457200" y="6245225"/>
            <a:ext cx="2133600" cy="476250"/>
          </a:xfrm>
        </p:spPr>
        <p:txBody>
          <a:bodyPr/>
          <a:lstStyle>
            <a:lvl1pPr>
              <a:defRPr/>
            </a:lvl1pPr>
          </a:lstStyle>
          <a:p>
            <a:endParaRPr lang="en-US" altLang="tr-TR"/>
          </a:p>
        </p:txBody>
      </p:sp>
      <p:sp>
        <p:nvSpPr>
          <p:cNvPr id="5" name="Altbilgi Yer Tutucusu 4"/>
          <p:cNvSpPr>
            <a:spLocks noGrp="1"/>
          </p:cNvSpPr>
          <p:nvPr>
            <p:ph type="ftr" sz="quarter" idx="11"/>
          </p:nvPr>
        </p:nvSpPr>
        <p:spPr>
          <a:xfrm>
            <a:off x="3124200" y="6245225"/>
            <a:ext cx="2895600" cy="476250"/>
          </a:xfrm>
        </p:spPr>
        <p:txBody>
          <a:bodyPr/>
          <a:lstStyle>
            <a:lvl1pPr>
              <a:defRPr/>
            </a:lvl1pPr>
          </a:lstStyle>
          <a:p>
            <a:endParaRPr lang="en-US" altLang="tr-TR"/>
          </a:p>
        </p:txBody>
      </p:sp>
      <p:sp>
        <p:nvSpPr>
          <p:cNvPr id="6" name="Slayt Numarası Yer Tutucusu 5"/>
          <p:cNvSpPr>
            <a:spLocks noGrp="1"/>
          </p:cNvSpPr>
          <p:nvPr>
            <p:ph type="sldNum" sz="quarter" idx="12"/>
          </p:nvPr>
        </p:nvSpPr>
        <p:spPr>
          <a:xfrm>
            <a:off x="6553200" y="6245225"/>
            <a:ext cx="2133600" cy="476250"/>
          </a:xfrm>
        </p:spPr>
        <p:txBody>
          <a:bodyPr/>
          <a:lstStyle>
            <a:lvl1pPr>
              <a:defRPr/>
            </a:lvl1pPr>
          </a:lstStyle>
          <a:p>
            <a:fld id="{DBBDABAE-3D49-4AEB-98F4-C020D121092D}" type="slidenum">
              <a:rPr lang="en-US" altLang="tr-TR"/>
              <a:pPr/>
              <a:t>‹#›</a:t>
            </a:fld>
            <a:endParaRPr lang="en-US" altLang="tr-TR"/>
          </a:p>
        </p:txBody>
      </p:sp>
    </p:spTree>
    <p:extLst>
      <p:ext uri="{BB962C8B-B14F-4D97-AF65-F5344CB8AC3E}">
        <p14:creationId xmlns:p14="http://schemas.microsoft.com/office/powerpoint/2010/main" val="18578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86220338-710D-4B18-952B-2AE79B16A630}" type="slidenum">
              <a:rPr lang="en-US" altLang="tr-TR"/>
              <a:pPr/>
              <a:t>‹#›</a:t>
            </a:fld>
            <a:endParaRPr lang="en-US" altLang="tr-TR"/>
          </a:p>
        </p:txBody>
      </p:sp>
    </p:spTree>
    <p:extLst>
      <p:ext uri="{BB962C8B-B14F-4D97-AF65-F5344CB8AC3E}">
        <p14:creationId xmlns:p14="http://schemas.microsoft.com/office/powerpoint/2010/main" val="23251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p>
        </p:txBody>
      </p:sp>
      <p:sp>
        <p:nvSpPr>
          <p:cNvPr id="5" name="Altbilgi Yer Tutucusu 4"/>
          <p:cNvSpPr>
            <a:spLocks noGrp="1"/>
          </p:cNvSpPr>
          <p:nvPr>
            <p:ph type="ftr" sz="quarter" idx="11"/>
          </p:nvPr>
        </p:nvSpPr>
        <p:spPr/>
        <p:txBody>
          <a:bodyPr/>
          <a:lstStyle>
            <a:lvl1pPr>
              <a:defRPr/>
            </a:lvl1pPr>
          </a:lstStyle>
          <a:p>
            <a:endParaRPr lang="en-US" altLang="tr-TR"/>
          </a:p>
        </p:txBody>
      </p:sp>
      <p:sp>
        <p:nvSpPr>
          <p:cNvPr id="6" name="Slayt Numarası Yer Tutucusu 5"/>
          <p:cNvSpPr>
            <a:spLocks noGrp="1"/>
          </p:cNvSpPr>
          <p:nvPr>
            <p:ph type="sldNum" sz="quarter" idx="12"/>
          </p:nvPr>
        </p:nvSpPr>
        <p:spPr/>
        <p:txBody>
          <a:bodyPr/>
          <a:lstStyle>
            <a:lvl1pPr>
              <a:defRPr/>
            </a:lvl1pPr>
          </a:lstStyle>
          <a:p>
            <a:fld id="{79758879-B676-4B3B-BF74-B2D45242C7A6}" type="slidenum">
              <a:rPr lang="en-US" altLang="tr-TR"/>
              <a:pPr/>
              <a:t>‹#›</a:t>
            </a:fld>
            <a:endParaRPr lang="en-US" altLang="tr-TR"/>
          </a:p>
        </p:txBody>
      </p:sp>
    </p:spTree>
    <p:extLst>
      <p:ext uri="{BB962C8B-B14F-4D97-AF65-F5344CB8AC3E}">
        <p14:creationId xmlns:p14="http://schemas.microsoft.com/office/powerpoint/2010/main" val="362827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F2CE861B-5800-4C61-8552-50E0BC89E1CC}" type="slidenum">
              <a:rPr lang="en-US" altLang="tr-TR"/>
              <a:pPr/>
              <a:t>‹#›</a:t>
            </a:fld>
            <a:endParaRPr lang="en-US" altLang="tr-TR"/>
          </a:p>
        </p:txBody>
      </p:sp>
    </p:spTree>
    <p:extLst>
      <p:ext uri="{BB962C8B-B14F-4D97-AF65-F5344CB8AC3E}">
        <p14:creationId xmlns:p14="http://schemas.microsoft.com/office/powerpoint/2010/main" val="379562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en-US" altLang="tr-TR"/>
          </a:p>
        </p:txBody>
      </p:sp>
      <p:sp>
        <p:nvSpPr>
          <p:cNvPr id="8" name="Altbilgi Yer Tutucusu 7"/>
          <p:cNvSpPr>
            <a:spLocks noGrp="1"/>
          </p:cNvSpPr>
          <p:nvPr>
            <p:ph type="ftr" sz="quarter" idx="11"/>
          </p:nvPr>
        </p:nvSpPr>
        <p:spPr/>
        <p:txBody>
          <a:bodyPr/>
          <a:lstStyle>
            <a:lvl1pPr>
              <a:defRPr/>
            </a:lvl1pPr>
          </a:lstStyle>
          <a:p>
            <a:endParaRPr lang="en-US" altLang="tr-TR"/>
          </a:p>
        </p:txBody>
      </p:sp>
      <p:sp>
        <p:nvSpPr>
          <p:cNvPr id="9" name="Slayt Numarası Yer Tutucusu 8"/>
          <p:cNvSpPr>
            <a:spLocks noGrp="1"/>
          </p:cNvSpPr>
          <p:nvPr>
            <p:ph type="sldNum" sz="quarter" idx="12"/>
          </p:nvPr>
        </p:nvSpPr>
        <p:spPr/>
        <p:txBody>
          <a:bodyPr/>
          <a:lstStyle>
            <a:lvl1pPr>
              <a:defRPr/>
            </a:lvl1pPr>
          </a:lstStyle>
          <a:p>
            <a:fld id="{5464FF3C-21CC-48DD-A66B-52958AF23DBF}" type="slidenum">
              <a:rPr lang="en-US" altLang="tr-TR"/>
              <a:pPr/>
              <a:t>‹#›</a:t>
            </a:fld>
            <a:endParaRPr lang="en-US" altLang="tr-TR"/>
          </a:p>
        </p:txBody>
      </p:sp>
    </p:spTree>
    <p:extLst>
      <p:ext uri="{BB962C8B-B14F-4D97-AF65-F5344CB8AC3E}">
        <p14:creationId xmlns:p14="http://schemas.microsoft.com/office/powerpoint/2010/main" val="30808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en-US" altLang="tr-TR"/>
          </a:p>
        </p:txBody>
      </p:sp>
      <p:sp>
        <p:nvSpPr>
          <p:cNvPr id="4" name="Altbilgi Yer Tutucusu 3"/>
          <p:cNvSpPr>
            <a:spLocks noGrp="1"/>
          </p:cNvSpPr>
          <p:nvPr>
            <p:ph type="ftr" sz="quarter" idx="11"/>
          </p:nvPr>
        </p:nvSpPr>
        <p:spPr/>
        <p:txBody>
          <a:bodyPr/>
          <a:lstStyle>
            <a:lvl1pPr>
              <a:defRPr/>
            </a:lvl1pPr>
          </a:lstStyle>
          <a:p>
            <a:endParaRPr lang="en-US" altLang="tr-TR"/>
          </a:p>
        </p:txBody>
      </p:sp>
      <p:sp>
        <p:nvSpPr>
          <p:cNvPr id="5" name="Slayt Numarası Yer Tutucusu 4"/>
          <p:cNvSpPr>
            <a:spLocks noGrp="1"/>
          </p:cNvSpPr>
          <p:nvPr>
            <p:ph type="sldNum" sz="quarter" idx="12"/>
          </p:nvPr>
        </p:nvSpPr>
        <p:spPr/>
        <p:txBody>
          <a:bodyPr/>
          <a:lstStyle>
            <a:lvl1pPr>
              <a:defRPr/>
            </a:lvl1pPr>
          </a:lstStyle>
          <a:p>
            <a:fld id="{DC3F9309-4EA0-49CE-9339-CC4A1899FEB3}" type="slidenum">
              <a:rPr lang="en-US" altLang="tr-TR"/>
              <a:pPr/>
              <a:t>‹#›</a:t>
            </a:fld>
            <a:endParaRPr lang="en-US" altLang="tr-TR"/>
          </a:p>
        </p:txBody>
      </p:sp>
    </p:spTree>
    <p:extLst>
      <p:ext uri="{BB962C8B-B14F-4D97-AF65-F5344CB8AC3E}">
        <p14:creationId xmlns:p14="http://schemas.microsoft.com/office/powerpoint/2010/main" val="221654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p>
        </p:txBody>
      </p:sp>
      <p:sp>
        <p:nvSpPr>
          <p:cNvPr id="3" name="Altbilgi Yer Tutucusu 2"/>
          <p:cNvSpPr>
            <a:spLocks noGrp="1"/>
          </p:cNvSpPr>
          <p:nvPr>
            <p:ph type="ftr" sz="quarter" idx="11"/>
          </p:nvPr>
        </p:nvSpPr>
        <p:spPr/>
        <p:txBody>
          <a:bodyPr/>
          <a:lstStyle>
            <a:lvl1pPr>
              <a:defRPr/>
            </a:lvl1pPr>
          </a:lstStyle>
          <a:p>
            <a:endParaRPr lang="en-US" altLang="tr-TR"/>
          </a:p>
        </p:txBody>
      </p:sp>
      <p:sp>
        <p:nvSpPr>
          <p:cNvPr id="4" name="Slayt Numarası Yer Tutucusu 3"/>
          <p:cNvSpPr>
            <a:spLocks noGrp="1"/>
          </p:cNvSpPr>
          <p:nvPr>
            <p:ph type="sldNum" sz="quarter" idx="12"/>
          </p:nvPr>
        </p:nvSpPr>
        <p:spPr/>
        <p:txBody>
          <a:bodyPr/>
          <a:lstStyle>
            <a:lvl1pPr>
              <a:defRPr/>
            </a:lvl1pPr>
          </a:lstStyle>
          <a:p>
            <a:fld id="{327A6FF8-1651-4430-B91E-D253FA9E1DE8}" type="slidenum">
              <a:rPr lang="en-US" altLang="tr-TR"/>
              <a:pPr/>
              <a:t>‹#›</a:t>
            </a:fld>
            <a:endParaRPr lang="en-US" altLang="tr-TR"/>
          </a:p>
        </p:txBody>
      </p:sp>
    </p:spTree>
    <p:extLst>
      <p:ext uri="{BB962C8B-B14F-4D97-AF65-F5344CB8AC3E}">
        <p14:creationId xmlns:p14="http://schemas.microsoft.com/office/powerpoint/2010/main" val="51904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DA8DA87D-FA48-4B70-A6AE-3C83F70ECA59}" type="slidenum">
              <a:rPr lang="en-US" altLang="tr-TR"/>
              <a:pPr/>
              <a:t>‹#›</a:t>
            </a:fld>
            <a:endParaRPr lang="en-US" altLang="tr-TR"/>
          </a:p>
        </p:txBody>
      </p:sp>
    </p:spTree>
    <p:extLst>
      <p:ext uri="{BB962C8B-B14F-4D97-AF65-F5344CB8AC3E}">
        <p14:creationId xmlns:p14="http://schemas.microsoft.com/office/powerpoint/2010/main" val="266232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p>
        </p:txBody>
      </p:sp>
      <p:sp>
        <p:nvSpPr>
          <p:cNvPr id="6" name="Altbilgi Yer Tutucusu 5"/>
          <p:cNvSpPr>
            <a:spLocks noGrp="1"/>
          </p:cNvSpPr>
          <p:nvPr>
            <p:ph type="ftr" sz="quarter" idx="11"/>
          </p:nvPr>
        </p:nvSpPr>
        <p:spPr/>
        <p:txBody>
          <a:bodyPr/>
          <a:lstStyle>
            <a:lvl1pPr>
              <a:defRPr/>
            </a:lvl1pPr>
          </a:lstStyle>
          <a:p>
            <a:endParaRPr lang="en-US" altLang="tr-TR"/>
          </a:p>
        </p:txBody>
      </p:sp>
      <p:sp>
        <p:nvSpPr>
          <p:cNvPr id="7" name="Slayt Numarası Yer Tutucusu 6"/>
          <p:cNvSpPr>
            <a:spLocks noGrp="1"/>
          </p:cNvSpPr>
          <p:nvPr>
            <p:ph type="sldNum" sz="quarter" idx="12"/>
          </p:nvPr>
        </p:nvSpPr>
        <p:spPr/>
        <p:txBody>
          <a:bodyPr/>
          <a:lstStyle>
            <a:lvl1pPr>
              <a:defRPr/>
            </a:lvl1pPr>
          </a:lstStyle>
          <a:p>
            <a:fld id="{7D5509E4-C69F-41E5-A3AC-B33A62171A8B}" type="slidenum">
              <a:rPr lang="en-US" altLang="tr-TR"/>
              <a:pPr/>
              <a:t>‹#›</a:t>
            </a:fld>
            <a:endParaRPr lang="en-US" altLang="tr-TR"/>
          </a:p>
        </p:txBody>
      </p:sp>
    </p:spTree>
    <p:extLst>
      <p:ext uri="{BB962C8B-B14F-4D97-AF65-F5344CB8AC3E}">
        <p14:creationId xmlns:p14="http://schemas.microsoft.com/office/powerpoint/2010/main" val="206473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gd name="T0" fmla="*/ 5766 w 5768"/>
              <a:gd name="T1" fmla="*/ 605 h 4325"/>
              <a:gd name="T2" fmla="*/ 5768 w 5768"/>
              <a:gd name="T3" fmla="*/ 4325 h 4325"/>
              <a:gd name="T4" fmla="*/ 1331 w 5768"/>
              <a:gd name="T5" fmla="*/ 4325 h 4325"/>
              <a:gd name="T6" fmla="*/ 4 w 5768"/>
              <a:gd name="T7" fmla="*/ 3111 h 4325"/>
              <a:gd name="T8" fmla="*/ 0 w 5768"/>
              <a:gd name="T9" fmla="*/ 0 h 4325"/>
              <a:gd name="T10" fmla="*/ 2428 w 5768"/>
              <a:gd name="T11" fmla="*/ 7 h 4325"/>
              <a:gd name="T12" fmla="*/ 5766 w 5768"/>
              <a:gd name="T13" fmla="*/ 605 h 4325"/>
            </a:gdLst>
            <a:ahLst/>
            <a:cxnLst>
              <a:cxn ang="0">
                <a:pos x="T0" y="T1"/>
              </a:cxn>
              <a:cxn ang="0">
                <a:pos x="T2" y="T3"/>
              </a:cxn>
              <a:cxn ang="0">
                <a:pos x="T4" y="T5"/>
              </a:cxn>
              <a:cxn ang="0">
                <a:pos x="T6" y="T7"/>
              </a:cxn>
              <a:cxn ang="0">
                <a:pos x="T8" y="T9"/>
              </a:cxn>
              <a:cxn ang="0">
                <a:pos x="T10" y="T11"/>
              </a:cxn>
              <a:cxn ang="0">
                <a:pos x="T12" y="T13"/>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1032" name="Picture 8" descr="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9"/>
          <p:cNvSpPr>
            <a:spLocks/>
          </p:cNvSpPr>
          <p:nvPr/>
        </p:nvSpPr>
        <p:spPr bwMode="gray">
          <a:xfrm>
            <a:off x="6350" y="5113338"/>
            <a:ext cx="1852613" cy="1746250"/>
          </a:xfrm>
          <a:custGeom>
            <a:avLst/>
            <a:gdLst>
              <a:gd name="T0" fmla="*/ 0 w 1089"/>
              <a:gd name="T1" fmla="*/ 0 h 1100"/>
              <a:gd name="T2" fmla="*/ 0 w 1089"/>
              <a:gd name="T3" fmla="*/ 1100 h 1100"/>
              <a:gd name="T4" fmla="*/ 1089 w 1089"/>
              <a:gd name="T5" fmla="*/ 1100 h 1100"/>
              <a:gd name="T6" fmla="*/ 0 w 1089"/>
              <a:gd name="T7" fmla="*/ 0 h 1100"/>
            </a:gdLst>
            <a:ahLst/>
            <a:cxnLst>
              <a:cxn ang="0">
                <a:pos x="T0" y="T1"/>
              </a:cxn>
              <a:cxn ang="0">
                <a:pos x="T2" y="T3"/>
              </a:cxn>
              <a:cxn ang="0">
                <a:pos x="T4" y="T5"/>
              </a:cxn>
              <a:cxn ang="0">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1035" name="Group 11"/>
          <p:cNvGrpSpPr>
            <a:grpSpLocks/>
          </p:cNvGrpSpPr>
          <p:nvPr/>
        </p:nvGrpSpPr>
        <p:grpSpPr bwMode="auto">
          <a:xfrm>
            <a:off x="0" y="0"/>
            <a:ext cx="9156700" cy="6875463"/>
            <a:chOff x="0" y="0"/>
            <a:chExt cx="5768" cy="4331"/>
          </a:xfrm>
        </p:grpSpPr>
        <p:grpSp>
          <p:nvGrpSpPr>
            <p:cNvPr id="1036"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grpSp>
        <p:grpSp>
          <p:nvGrpSpPr>
            <p:cNvPr id="1045"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a:extLst>
                <a:ext uri="{909E8E84-426E-40DD-AFC4-6F175D3DCCD1}">
                  <a14:hiddenFill xmlns:a14="http://schemas.microsoft.com/office/drawing/2010/main">
                    <a:noFill/>
                  </a14:hiddenFill>
                </a:ext>
              </a:extLst>
            </p:spPr>
            <p:txBody>
              <a:bodyPr/>
              <a:lstStyle/>
              <a:p>
                <a:endParaRPr lang="tr-TR"/>
              </a:p>
            </p:txBody>
          </p:sp>
        </p:grpSp>
      </p:gr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059" name="Picture 35" descr="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180975" y="5638800"/>
            <a:ext cx="2016125" cy="12192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r-T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tr-T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003BA56-8888-4821-B16E-87CBAADCD7EC}" type="slidenum">
              <a:rPr lang="en-US" altLang="tr-TR"/>
              <a:pPr/>
              <a:t>‹#›</a:t>
            </a:fld>
            <a:endParaRPr lang="en-US" altLang="tr-TR"/>
          </a:p>
        </p:txBody>
      </p:sp>
      <p:sp>
        <p:nvSpPr>
          <p:cNvPr id="1026" name="Rectangle 2"/>
          <p:cNvSpPr>
            <a:spLocks noGrp="1" noChangeArrowheads="1"/>
          </p:cNvSpPr>
          <p:nvPr>
            <p:ph type="title"/>
          </p:nvPr>
        </p:nvSpPr>
        <p:spPr bwMode="gray">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34" name="Freeform 10"/>
          <p:cNvSpPr>
            <a:spLocks/>
          </p:cNvSpPr>
          <p:nvPr/>
        </p:nvSpPr>
        <p:spPr bwMode="gray">
          <a:xfrm>
            <a:off x="4038600" y="1588"/>
            <a:ext cx="5105400" cy="739775"/>
          </a:xfrm>
          <a:custGeom>
            <a:avLst/>
            <a:gdLst>
              <a:gd name="T0" fmla="*/ 3130 w 3130"/>
              <a:gd name="T1" fmla="*/ 453 h 453"/>
              <a:gd name="T2" fmla="*/ 3130 w 3130"/>
              <a:gd name="T3" fmla="*/ 0 h 453"/>
              <a:gd name="T4" fmla="*/ 0 w 3130"/>
              <a:gd name="T5" fmla="*/ 0 h 453"/>
              <a:gd name="T6" fmla="*/ 3130 w 3130"/>
              <a:gd name="T7" fmla="*/ 453 h 453"/>
            </a:gdLst>
            <a:ahLst/>
            <a:cxnLst>
              <a:cxn ang="0">
                <a:pos x="T0" y="T1"/>
              </a:cxn>
              <a:cxn ang="0">
                <a:pos x="T2" y="T3"/>
              </a:cxn>
              <a:cxn ang="0">
                <a:pos x="T4" y="T5"/>
              </a:cxn>
              <a:cxn ang="0">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v"/><Relationship Id="rId1" Type="http://schemas.openxmlformats.org/officeDocument/2006/relationships/video" Target="NULL" TargetMode="External"/><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268760"/>
            <a:ext cx="8229600" cy="1470025"/>
          </a:xfrm>
        </p:spPr>
        <p:txBody>
          <a:bodyPr/>
          <a:lstStyle/>
          <a:p>
            <a:r>
              <a:rPr lang="tr-TR" altLang="tr-TR" sz="4400" dirty="0" err="1" smtClean="0">
                <a:effectLst>
                  <a:outerShdw blurRad="50800" dist="38100" dir="16200000" rotWithShape="0">
                    <a:prstClr val="black">
                      <a:alpha val="40000"/>
                    </a:prstClr>
                  </a:outerShdw>
                </a:effectLst>
                <a:latin typeface="Bauhaus 93" panose="04030905020B02020C02" pitchFamily="82" charset="0"/>
              </a:rPr>
              <a:t>Özofagus</a:t>
            </a:r>
            <a:r>
              <a:rPr lang="tr-TR" altLang="tr-TR" sz="4400" dirty="0" smtClean="0">
                <a:effectLst>
                  <a:outerShdw blurRad="50800" dist="38100" dir="16200000" rotWithShape="0">
                    <a:prstClr val="black">
                      <a:alpha val="40000"/>
                    </a:prstClr>
                  </a:outerShdw>
                </a:effectLst>
                <a:latin typeface="Bauhaus 93" panose="04030905020B02020C02" pitchFamily="82" charset="0"/>
              </a:rPr>
              <a:t> </a:t>
            </a:r>
            <a:r>
              <a:rPr lang="tr-TR" altLang="tr-TR" sz="4400" dirty="0" err="1" smtClean="0">
                <a:effectLst>
                  <a:outerShdw blurRad="50800" dist="38100" dir="16200000" rotWithShape="0">
                    <a:prstClr val="black">
                      <a:alpha val="40000"/>
                    </a:prstClr>
                  </a:outerShdw>
                </a:effectLst>
                <a:latin typeface="Bauhaus 93" panose="04030905020B02020C02" pitchFamily="82" charset="0"/>
              </a:rPr>
              <a:t>Atrezili</a:t>
            </a:r>
            <a:r>
              <a:rPr lang="tr-TR" altLang="tr-TR" sz="4400" dirty="0" smtClean="0">
                <a:effectLst>
                  <a:outerShdw blurRad="50800" dist="38100" dir="16200000" rotWithShape="0">
                    <a:prstClr val="black">
                      <a:alpha val="40000"/>
                    </a:prstClr>
                  </a:outerShdw>
                </a:effectLst>
                <a:latin typeface="Bauhaus 93" panose="04030905020B02020C02" pitchFamily="82" charset="0"/>
              </a:rPr>
              <a:t> </a:t>
            </a:r>
            <a:br>
              <a:rPr lang="tr-TR" altLang="tr-TR" sz="4400" dirty="0" smtClean="0">
                <a:effectLst>
                  <a:outerShdw blurRad="50800" dist="38100" dir="16200000" rotWithShape="0">
                    <a:prstClr val="black">
                      <a:alpha val="40000"/>
                    </a:prstClr>
                  </a:outerShdw>
                </a:effectLst>
                <a:latin typeface="Bauhaus 93" panose="04030905020B02020C02" pitchFamily="82" charset="0"/>
              </a:rPr>
            </a:br>
            <a:r>
              <a:rPr lang="tr-TR" altLang="tr-TR" sz="4400" dirty="0" smtClean="0">
                <a:effectLst>
                  <a:outerShdw blurRad="50800" dist="38100" dir="16200000" rotWithShape="0">
                    <a:prstClr val="black">
                      <a:alpha val="40000"/>
                    </a:prstClr>
                  </a:outerShdw>
                </a:effectLst>
                <a:latin typeface="Bauhaus 93" panose="04030905020B02020C02" pitchFamily="82" charset="0"/>
              </a:rPr>
              <a:t>Çocuklarda </a:t>
            </a:r>
            <a:r>
              <a:rPr lang="tr-TR" altLang="tr-TR" sz="4400" dirty="0" smtClean="0">
                <a:effectLst>
                  <a:outerShdw blurRad="50800" dist="38100" dir="16200000" rotWithShape="0">
                    <a:prstClr val="black">
                      <a:alpha val="40000"/>
                    </a:prstClr>
                  </a:outerShdw>
                </a:effectLst>
              </a:rPr>
              <a:t/>
            </a:r>
            <a:br>
              <a:rPr lang="tr-TR" altLang="tr-TR" sz="4400" dirty="0" smtClean="0">
                <a:effectLst>
                  <a:outerShdw blurRad="50800" dist="38100" dir="16200000" rotWithShape="0">
                    <a:prstClr val="black">
                      <a:alpha val="40000"/>
                    </a:prstClr>
                  </a:outerShdw>
                </a:effectLst>
              </a:rPr>
            </a:br>
            <a:r>
              <a:rPr lang="tr-TR" altLang="tr-TR" b="0" i="1" dirty="0" smtClean="0">
                <a:solidFill>
                  <a:schemeClr val="tx1"/>
                </a:solidFill>
                <a:effectLst>
                  <a:outerShdw blurRad="50800" dist="38100" dir="16200000" rotWithShape="0">
                    <a:prstClr val="black">
                      <a:alpha val="40000"/>
                    </a:prstClr>
                  </a:outerShdw>
                </a:effectLst>
                <a:latin typeface="Calibri" pitchFamily="34" charset="0"/>
              </a:rPr>
              <a:t>Beslenme Sorunları</a:t>
            </a:r>
            <a:br>
              <a:rPr lang="tr-TR" altLang="tr-TR" b="0" i="1" dirty="0" smtClean="0">
                <a:solidFill>
                  <a:schemeClr val="tx1"/>
                </a:solidFill>
                <a:effectLst>
                  <a:outerShdw blurRad="50800" dist="38100" dir="16200000" rotWithShape="0">
                    <a:prstClr val="black">
                      <a:alpha val="40000"/>
                    </a:prstClr>
                  </a:outerShdw>
                </a:effectLst>
                <a:latin typeface="Calibri" pitchFamily="34" charset="0"/>
              </a:rPr>
            </a:br>
            <a:endParaRPr lang="en-US" altLang="tr-TR" sz="4000" b="0" i="1" dirty="0">
              <a:solidFill>
                <a:srgbClr val="C00000"/>
              </a:solidFill>
              <a:effectLst>
                <a:outerShdw blurRad="50800" dist="38100" dir="16200000" rotWithShape="0">
                  <a:prstClr val="black">
                    <a:alpha val="40000"/>
                  </a:prstClr>
                </a:outerShdw>
              </a:effectLst>
              <a:latin typeface="Calibri" pitchFamily="34" charset="0"/>
            </a:endParaRPr>
          </a:p>
        </p:txBody>
      </p:sp>
      <p:sp>
        <p:nvSpPr>
          <p:cNvPr id="2051" name="Rectangle 3"/>
          <p:cNvSpPr>
            <a:spLocks noGrp="1" noChangeArrowheads="1"/>
          </p:cNvSpPr>
          <p:nvPr>
            <p:ph type="subTitle" idx="1"/>
          </p:nvPr>
        </p:nvSpPr>
        <p:spPr>
          <a:xfrm>
            <a:off x="0" y="6065491"/>
            <a:ext cx="6400800" cy="792509"/>
          </a:xfrm>
        </p:spPr>
        <p:txBody>
          <a:bodyPr/>
          <a:lstStyle/>
          <a:p>
            <a:r>
              <a:rPr lang="tr-TR" altLang="tr-TR" b="1" dirty="0" smtClean="0">
                <a:latin typeface="Calibri" pitchFamily="34" charset="0"/>
              </a:rPr>
              <a:t>E-mail: </a:t>
            </a:r>
            <a:r>
              <a:rPr lang="tr-TR" altLang="tr-TR" b="1" u="sng" dirty="0" err="1" smtClean="0">
                <a:solidFill>
                  <a:srgbClr val="0000FF"/>
                </a:solidFill>
                <a:latin typeface="Calibri" pitchFamily="34" charset="0"/>
              </a:rPr>
              <a:t>fatma</a:t>
            </a:r>
            <a:r>
              <a:rPr lang="tr-TR" altLang="tr-TR" b="1" u="sng" dirty="0" smtClean="0">
                <a:solidFill>
                  <a:srgbClr val="0000FF"/>
                </a:solidFill>
                <a:latin typeface="Calibri" pitchFamily="34" charset="0"/>
              </a:rPr>
              <a:t>.</a:t>
            </a:r>
            <a:r>
              <a:rPr lang="tr-TR" altLang="tr-TR" b="1" u="sng" dirty="0" err="1" smtClean="0">
                <a:solidFill>
                  <a:srgbClr val="0000FF"/>
                </a:solidFill>
                <a:latin typeface="Calibri" pitchFamily="34" charset="0"/>
              </a:rPr>
              <a:t>celik</a:t>
            </a:r>
            <a:r>
              <a:rPr lang="tr-TR" altLang="tr-TR" b="1" u="sng" dirty="0" smtClean="0">
                <a:solidFill>
                  <a:srgbClr val="0000FF"/>
                </a:solidFill>
                <a:latin typeface="Calibri" pitchFamily="34" charset="0"/>
              </a:rPr>
              <a:t>@</a:t>
            </a:r>
            <a:r>
              <a:rPr lang="tr-TR" altLang="tr-TR" b="1" u="sng" dirty="0" err="1" smtClean="0">
                <a:solidFill>
                  <a:srgbClr val="0000FF"/>
                </a:solidFill>
                <a:latin typeface="Calibri" pitchFamily="34" charset="0"/>
              </a:rPr>
              <a:t>hacettepe</a:t>
            </a:r>
            <a:r>
              <a:rPr lang="tr-TR" altLang="tr-TR" b="1" u="sng" dirty="0" smtClean="0">
                <a:solidFill>
                  <a:srgbClr val="0000FF"/>
                </a:solidFill>
                <a:latin typeface="Calibri" pitchFamily="34" charset="0"/>
              </a:rPr>
              <a:t>.edu.tr</a:t>
            </a:r>
          </a:p>
          <a:p>
            <a:r>
              <a:rPr lang="tr-TR" altLang="tr-TR" b="1" dirty="0" smtClean="0">
                <a:latin typeface="Calibri" pitchFamily="34" charset="0"/>
              </a:rPr>
              <a:t>Tel: </a:t>
            </a:r>
            <a:r>
              <a:rPr lang="tr-TR" altLang="tr-TR" dirty="0" smtClean="0">
                <a:latin typeface="Calibri" pitchFamily="34" charset="0"/>
              </a:rPr>
              <a:t>(0312) 305 10 94 - 131</a:t>
            </a: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212"/>
          <a:stretch/>
        </p:blipFill>
        <p:spPr bwMode="auto">
          <a:xfrm>
            <a:off x="179512" y="4655127"/>
            <a:ext cx="1296144" cy="50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gray">
          <a:xfrm>
            <a:off x="230832" y="3140968"/>
            <a:ext cx="8229600" cy="244827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3200" b="1" i="1" u="none" strike="noStrike" kern="0" cap="none" spc="0" normalizeH="0" baseline="0" noProof="0" dirty="0" smtClean="0">
                <a:ln>
                  <a:noFill/>
                </a:ln>
                <a:solidFill>
                  <a:srgbClr val="0000FF"/>
                </a:solidFill>
                <a:effectLst>
                  <a:outerShdw blurRad="50800" dist="38100" dir="16200000" rotWithShape="0">
                    <a:prstClr val="black">
                      <a:alpha val="40000"/>
                    </a:prstClr>
                  </a:outerShdw>
                </a:effectLst>
                <a:uLnTx/>
                <a:uFillTx/>
                <a:latin typeface="Calibri" pitchFamily="34" charset="0"/>
                <a:ea typeface="+mj-ea"/>
                <a:cs typeface="+mj-cs"/>
              </a:rPr>
              <a:t>Uzman Diyetisyen Fatma</a:t>
            </a:r>
            <a:r>
              <a:rPr kumimoji="0" lang="tr-TR" altLang="tr-TR" sz="3200" b="1" i="1" u="none" strike="noStrike" kern="0" cap="none" spc="0" normalizeH="0" noProof="0" dirty="0" smtClean="0">
                <a:ln>
                  <a:noFill/>
                </a:ln>
                <a:solidFill>
                  <a:srgbClr val="0000FF"/>
                </a:solidFill>
                <a:effectLst>
                  <a:outerShdw blurRad="50800" dist="38100" dir="16200000" rotWithShape="0">
                    <a:prstClr val="black">
                      <a:alpha val="40000"/>
                    </a:prstClr>
                  </a:outerShdw>
                </a:effectLst>
                <a:uLnTx/>
                <a:uFillTx/>
                <a:latin typeface="Calibri" pitchFamily="34" charset="0"/>
                <a:ea typeface="+mj-ea"/>
                <a:cs typeface="+mj-cs"/>
              </a:rPr>
              <a:t> Çelik</a:t>
            </a:r>
          </a:p>
          <a:p>
            <a:pPr marL="0" marR="0" lvl="0" indent="0" defTabSz="914400" eaLnBrk="1" latinLnBrk="0" hangingPunct="1">
              <a:lnSpc>
                <a:spcPct val="100000"/>
              </a:lnSpc>
              <a:buClrTx/>
              <a:buSzTx/>
              <a:buFontTx/>
              <a:buNone/>
              <a:tabLst/>
              <a:defRPr/>
            </a:pPr>
            <a:r>
              <a:rPr lang="tr-TR" altLang="tr-TR" b="1" dirty="0"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Hacettepe Üniversitesi </a:t>
            </a:r>
            <a:r>
              <a:rPr lang="tr-TR" altLang="tr-TR" b="1" dirty="0" err="1"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Saglık</a:t>
            </a:r>
            <a:r>
              <a:rPr lang="tr-TR" altLang="tr-TR" b="1" dirty="0"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 Bilimleri Fakültesi </a:t>
            </a:r>
          </a:p>
          <a:p>
            <a:pPr marL="0" marR="0" lvl="0" indent="0" defTabSz="914400" eaLnBrk="1" latinLnBrk="0" hangingPunct="1">
              <a:lnSpc>
                <a:spcPct val="100000"/>
              </a:lnSpc>
              <a:buClrTx/>
              <a:buSzTx/>
              <a:buFontTx/>
              <a:buNone/>
              <a:tabLst/>
              <a:defRPr/>
            </a:pPr>
            <a:r>
              <a:rPr lang="tr-TR" altLang="tr-TR" b="1" dirty="0"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Beslenme ve Diyetetik Bölümü</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altLang="tr-TR" b="1" i="1" u="none" strike="noStrike" kern="0" cap="none" spc="0" normalizeH="0" baseline="0" noProof="0" dirty="0" smtClean="0">
              <a:ln>
                <a:noFill/>
              </a:ln>
              <a:solidFill>
                <a:schemeClr val="tx1">
                  <a:lumMod val="50000"/>
                  <a:lumOff val="50000"/>
                </a:schemeClr>
              </a:solidFill>
              <a:effectLst>
                <a:outerShdw blurRad="38100" dist="38100" dir="2700000" algn="tl" rotWithShape="0">
                  <a:srgbClr val="000000">
                    <a:alpha val="43137"/>
                  </a:srgbClr>
                </a:outerShdw>
              </a:effectLst>
              <a:uLnTx/>
              <a:uFillTx/>
              <a:latin typeface="Calibri" pitchFamily="34" charset="0"/>
              <a:ea typeface="+mj-ea"/>
              <a:cs typeface="+mj-cs"/>
            </a:endParaRPr>
          </a:p>
          <a:p>
            <a:r>
              <a:rPr lang="tr-TR" b="1" dirty="0"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Hacettepe Üniversitesi Yutma Bozuklukları </a:t>
            </a:r>
          </a:p>
          <a:p>
            <a:r>
              <a:rPr lang="tr-TR" b="1" dirty="0" err="1"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Arastırma</a:t>
            </a:r>
            <a:r>
              <a:rPr lang="tr-TR" b="1" dirty="0" smtClean="0">
                <a:solidFill>
                  <a:schemeClr val="tx1">
                    <a:lumMod val="50000"/>
                    <a:lumOff val="50000"/>
                  </a:schemeClr>
                </a:solidFill>
                <a:effectLst>
                  <a:outerShdw blurRad="38100" dist="38100" dir="2700000" algn="tl">
                    <a:srgbClr val="000000">
                      <a:alpha val="43137"/>
                    </a:srgbClr>
                  </a:outerShdw>
                </a:effectLst>
                <a:latin typeface="Eras Light ITC" pitchFamily="34" charset="0"/>
              </a:rPr>
              <a:t> ve Uygulama Merkezi</a:t>
            </a:r>
            <a:endParaRPr lang="tr-TR"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pic>
        <p:nvPicPr>
          <p:cNvPr id="6" name="Picture 4" descr="https://lh3.ggpht.com/blRpeElMTJezFGagHbFEtCJiHcCVW8yRLwz-A84NwoZC3DROEjoBlzh7PN_REMJzYw=w300"/>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6588224" y="2204864"/>
            <a:ext cx="2204864" cy="2204864"/>
          </a:xfrm>
          <a:prstGeom prst="rect">
            <a:avLst/>
          </a:prstGeom>
          <a:noFill/>
          <a:effectLst>
            <a:softEdge rad="254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 y="1066800"/>
            <a:ext cx="6319838" cy="53689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i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813" y="1590675"/>
            <a:ext cx="2273300" cy="4518025"/>
          </a:xfrm>
          <a:prstGeom prst="rect">
            <a:avLst/>
          </a:prstGeom>
          <a:noFill/>
          <a:extLst>
            <a:ext uri="{909E8E84-426E-40DD-AFC4-6F175D3DCCD1}">
              <a14:hiddenFill xmlns:a14="http://schemas.microsoft.com/office/drawing/2010/main">
                <a:solidFill>
                  <a:srgbClr val="FFFFFF"/>
                </a:solidFill>
              </a14:hiddenFill>
            </a:ext>
          </a:extLst>
        </p:spPr>
      </p:pic>
      <p:sp>
        <p:nvSpPr>
          <p:cNvPr id="14340" name="Freeform 4"/>
          <p:cNvSpPr>
            <a:spLocks/>
          </p:cNvSpPr>
          <p:nvPr/>
        </p:nvSpPr>
        <p:spPr bwMode="gray">
          <a:xfrm>
            <a:off x="1679575" y="1600200"/>
            <a:ext cx="1609725" cy="1470025"/>
          </a:xfrm>
          <a:custGeom>
            <a:avLst/>
            <a:gdLst>
              <a:gd name="T0" fmla="*/ 0 w 1118"/>
              <a:gd name="T1" fmla="*/ 0 h 1020"/>
              <a:gd name="T2" fmla="*/ 6 w 1118"/>
              <a:gd name="T3" fmla="*/ 793 h 1020"/>
              <a:gd name="T4" fmla="*/ 551 w 1118"/>
              <a:gd name="T5" fmla="*/ 1020 h 1020"/>
              <a:gd name="T6" fmla="*/ 1118 w 1118"/>
              <a:gd name="T7" fmla="*/ 470 h 1020"/>
              <a:gd name="T8" fmla="*/ 0 w 1118"/>
              <a:gd name="T9" fmla="*/ 0 h 1020"/>
            </a:gdLst>
            <a:ahLst/>
            <a:cxnLst>
              <a:cxn ang="0">
                <a:pos x="T0" y="T1"/>
              </a:cxn>
              <a:cxn ang="0">
                <a:pos x="T2" y="T3"/>
              </a:cxn>
              <a:cxn ang="0">
                <a:pos x="T4" y="T5"/>
              </a:cxn>
              <a:cxn ang="0">
                <a:pos x="T6" y="T7"/>
              </a:cxn>
              <a:cxn ang="0">
                <a:pos x="T8" y="T9"/>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41" name="Freeform 5"/>
          <p:cNvSpPr>
            <a:spLocks/>
          </p:cNvSpPr>
          <p:nvPr/>
        </p:nvSpPr>
        <p:spPr bwMode="gray">
          <a:xfrm>
            <a:off x="1682750" y="4637088"/>
            <a:ext cx="1598613" cy="1484312"/>
          </a:xfrm>
          <a:custGeom>
            <a:avLst/>
            <a:gdLst>
              <a:gd name="T0" fmla="*/ 0 w 1110"/>
              <a:gd name="T1" fmla="*/ 228 h 1030"/>
              <a:gd name="T2" fmla="*/ 4 w 1110"/>
              <a:gd name="T3" fmla="*/ 1018 h 1030"/>
              <a:gd name="T4" fmla="*/ 1110 w 1110"/>
              <a:gd name="T5" fmla="*/ 559 h 1030"/>
              <a:gd name="T6" fmla="*/ 552 w 1110"/>
              <a:gd name="T7" fmla="*/ 0 h 1030"/>
              <a:gd name="T8" fmla="*/ 0 w 1110"/>
              <a:gd name="T9" fmla="*/ 228 h 1030"/>
            </a:gdLst>
            <a:ahLst/>
            <a:cxnLst>
              <a:cxn ang="0">
                <a:pos x="T0" y="T1"/>
              </a:cxn>
              <a:cxn ang="0">
                <a:pos x="T2" y="T3"/>
              </a:cxn>
              <a:cxn ang="0">
                <a:pos x="T4" y="T5"/>
              </a:cxn>
              <a:cxn ang="0">
                <a:pos x="T6" y="T7"/>
              </a:cxn>
              <a:cxn ang="0">
                <a:pos x="T8" y="T9"/>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42" name="Freeform 6"/>
          <p:cNvSpPr>
            <a:spLocks/>
          </p:cNvSpPr>
          <p:nvPr/>
        </p:nvSpPr>
        <p:spPr bwMode="gray">
          <a:xfrm>
            <a:off x="2474913" y="2274888"/>
            <a:ext cx="1465262" cy="1571625"/>
          </a:xfrm>
          <a:custGeom>
            <a:avLst/>
            <a:gdLst>
              <a:gd name="T0" fmla="*/ 0 w 1017"/>
              <a:gd name="T1" fmla="*/ 554 h 1091"/>
              <a:gd name="T2" fmla="*/ 225 w 1017"/>
              <a:gd name="T3" fmla="*/ 1091 h 1091"/>
              <a:gd name="T4" fmla="*/ 1017 w 1017"/>
              <a:gd name="T5" fmla="*/ 1091 h 1091"/>
              <a:gd name="T6" fmla="*/ 566 w 1017"/>
              <a:gd name="T7" fmla="*/ 0 h 1091"/>
              <a:gd name="T8" fmla="*/ 0 w 1017"/>
              <a:gd name="T9" fmla="*/ 554 h 1091"/>
            </a:gdLst>
            <a:ahLst/>
            <a:cxnLst>
              <a:cxn ang="0">
                <a:pos x="T0" y="T1"/>
              </a:cxn>
              <a:cxn ang="0">
                <a:pos x="T2" y="T3"/>
              </a:cxn>
              <a:cxn ang="0">
                <a:pos x="T4" y="T5"/>
              </a:cxn>
              <a:cxn ang="0">
                <a:pos x="T6" y="T7"/>
              </a:cxn>
              <a:cxn ang="0">
                <a:pos x="T8" y="T9"/>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43" name="Text Box 7"/>
          <p:cNvSpPr txBox="1">
            <a:spLocks noChangeArrowheads="1"/>
          </p:cNvSpPr>
          <p:nvPr/>
        </p:nvSpPr>
        <p:spPr bwMode="gray">
          <a:xfrm>
            <a:off x="1691680" y="1877923"/>
            <a:ext cx="1210589" cy="830997"/>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tr-TR" altLang="tr-TR" sz="4800" dirty="0" smtClean="0">
                <a:solidFill>
                  <a:srgbClr val="FEFEFE"/>
                </a:solidFill>
                <a:latin typeface="Arial Black" pitchFamily="34" charset="0"/>
              </a:rPr>
              <a:t>0-3</a:t>
            </a:r>
            <a:endParaRPr lang="en-US" altLang="tr-TR" sz="4800" dirty="0">
              <a:solidFill>
                <a:srgbClr val="FEFEFE"/>
              </a:solidFill>
              <a:latin typeface="Arial Black" pitchFamily="34" charset="0"/>
            </a:endParaRPr>
          </a:p>
        </p:txBody>
      </p:sp>
      <p:sp>
        <p:nvSpPr>
          <p:cNvPr id="14344" name="Text Box 8"/>
          <p:cNvSpPr txBox="1">
            <a:spLocks noChangeArrowheads="1"/>
          </p:cNvSpPr>
          <p:nvPr/>
        </p:nvSpPr>
        <p:spPr bwMode="gray">
          <a:xfrm>
            <a:off x="1619672" y="5035823"/>
            <a:ext cx="1689885" cy="769441"/>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tr-TR" altLang="tr-TR" sz="4400" dirty="0" smtClean="0">
                <a:solidFill>
                  <a:srgbClr val="FEFEFE"/>
                </a:solidFill>
                <a:latin typeface="Arial Black" pitchFamily="34" charset="0"/>
              </a:rPr>
              <a:t>9-12 </a:t>
            </a:r>
            <a:endParaRPr lang="en-US" altLang="tr-TR" sz="4400" dirty="0">
              <a:solidFill>
                <a:srgbClr val="FEFEFE"/>
              </a:solidFill>
              <a:latin typeface="Arial Black" pitchFamily="34" charset="0"/>
            </a:endParaRPr>
          </a:p>
        </p:txBody>
      </p:sp>
      <p:sp>
        <p:nvSpPr>
          <p:cNvPr id="14360" name="Rectangle 24"/>
          <p:cNvSpPr>
            <a:spLocks noChangeArrowheads="1"/>
          </p:cNvSpPr>
          <p:nvPr/>
        </p:nvSpPr>
        <p:spPr bwMode="black">
          <a:xfrm>
            <a:off x="3203848" y="1556792"/>
            <a:ext cx="5256584"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r>
              <a:rPr lang="tr-TR" sz="2400" b="1" dirty="0" smtClean="0"/>
              <a:t>KIVAM: </a:t>
            </a:r>
            <a:r>
              <a:rPr lang="tr-TR" sz="2400" dirty="0" smtClean="0"/>
              <a:t>Tamamen sıvı </a:t>
            </a:r>
          </a:p>
          <a:p>
            <a:r>
              <a:rPr lang="tr-TR" sz="2000" i="1" dirty="0" smtClean="0"/>
              <a:t>(Anne sütü ya da mama ile beslenir)</a:t>
            </a:r>
            <a:endParaRPr lang="en-US" altLang="tr-TR" sz="2000" b="1" i="1" dirty="0">
              <a:solidFill>
                <a:srgbClr val="080808"/>
              </a:solidFill>
            </a:endParaRPr>
          </a:p>
        </p:txBody>
      </p:sp>
      <p:sp>
        <p:nvSpPr>
          <p:cNvPr id="14361" name="Rectangle 25"/>
          <p:cNvSpPr>
            <a:spLocks noChangeArrowheads="1"/>
          </p:cNvSpPr>
          <p:nvPr/>
        </p:nvSpPr>
        <p:spPr bwMode="black">
          <a:xfrm>
            <a:off x="3860800" y="2613025"/>
            <a:ext cx="474364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pPr lvl="0"/>
            <a:r>
              <a:rPr lang="tr-TR" sz="2400" b="1" dirty="0" smtClean="0"/>
              <a:t>KIVAM: </a:t>
            </a:r>
            <a:r>
              <a:rPr lang="tr-TR" sz="2400" dirty="0" smtClean="0"/>
              <a:t>Sıvı ağırlıklı + </a:t>
            </a:r>
          </a:p>
          <a:p>
            <a:pPr lvl="0"/>
            <a:r>
              <a:rPr lang="tr-TR" sz="2000" b="1" i="1" dirty="0" smtClean="0">
                <a:solidFill>
                  <a:srgbClr val="0000FF"/>
                </a:solidFill>
              </a:rPr>
              <a:t>Bebek tahılları ya da meyve-sebze püresi (pütürsüz) tüketebilir</a:t>
            </a:r>
          </a:p>
        </p:txBody>
      </p:sp>
      <p:sp>
        <p:nvSpPr>
          <p:cNvPr id="14362" name="Rectangle 26"/>
          <p:cNvSpPr>
            <a:spLocks noChangeArrowheads="1"/>
          </p:cNvSpPr>
          <p:nvPr/>
        </p:nvSpPr>
        <p:spPr bwMode="black">
          <a:xfrm>
            <a:off x="4005263" y="4244975"/>
            <a:ext cx="4887217"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r>
              <a:rPr lang="tr-TR" altLang="tr-TR" sz="2400" b="1" dirty="0" smtClean="0"/>
              <a:t>KIVAM:  </a:t>
            </a:r>
            <a:r>
              <a:rPr lang="tr-TR" altLang="tr-TR" sz="2400" dirty="0" smtClean="0"/>
              <a:t>Püre/robottan geçirilmiş (pütürlü) et, sebze, ekmek içi vb</a:t>
            </a:r>
            <a:endParaRPr lang="en-US" altLang="tr-TR" sz="2400" dirty="0"/>
          </a:p>
        </p:txBody>
      </p:sp>
      <p:sp>
        <p:nvSpPr>
          <p:cNvPr id="14363" name="Line 27"/>
          <p:cNvSpPr>
            <a:spLocks noChangeShapeType="1"/>
          </p:cNvSpPr>
          <p:nvPr/>
        </p:nvSpPr>
        <p:spPr bwMode="black">
          <a:xfrm>
            <a:off x="3429000" y="2305050"/>
            <a:ext cx="4008438" cy="0"/>
          </a:xfrm>
          <a:prstGeom prst="line">
            <a:avLst/>
          </a:prstGeom>
          <a:noFill/>
          <a:ln w="9525">
            <a:solidFill>
              <a:srgbClr val="08080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65" name="Freeform 29"/>
          <p:cNvSpPr>
            <a:spLocks/>
          </p:cNvSpPr>
          <p:nvPr/>
        </p:nvSpPr>
        <p:spPr bwMode="gray">
          <a:xfrm>
            <a:off x="2478088" y="3841750"/>
            <a:ext cx="1462087" cy="1604963"/>
          </a:xfrm>
          <a:custGeom>
            <a:avLst/>
            <a:gdLst>
              <a:gd name="T0" fmla="*/ 223 w 1016"/>
              <a:gd name="T1" fmla="*/ 0 h 1114"/>
              <a:gd name="T2" fmla="*/ 0 w 1016"/>
              <a:gd name="T3" fmla="*/ 550 h 1114"/>
              <a:gd name="T4" fmla="*/ 559 w 1016"/>
              <a:gd name="T5" fmla="*/ 1114 h 1114"/>
              <a:gd name="T6" fmla="*/ 1016 w 1016"/>
              <a:gd name="T7" fmla="*/ 4 h 1114"/>
              <a:gd name="T8" fmla="*/ 223 w 1016"/>
              <a:gd name="T9" fmla="*/ 0 h 1114"/>
            </a:gdLst>
            <a:ahLst/>
            <a:cxnLst>
              <a:cxn ang="0">
                <a:pos x="T0" y="T1"/>
              </a:cxn>
              <a:cxn ang="0">
                <a:pos x="T2" y="T3"/>
              </a:cxn>
              <a:cxn ang="0">
                <a:pos x="T4" y="T5"/>
              </a:cxn>
              <a:cxn ang="0">
                <a:pos x="T6" y="T7"/>
              </a:cxn>
              <a:cxn ang="0">
                <a:pos x="T8" y="T9"/>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66" name="Text Box 30"/>
          <p:cNvSpPr txBox="1">
            <a:spLocks noChangeArrowheads="1"/>
          </p:cNvSpPr>
          <p:nvPr/>
        </p:nvSpPr>
        <p:spPr bwMode="gray">
          <a:xfrm>
            <a:off x="2644110" y="2827338"/>
            <a:ext cx="1253869"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tr-TR" altLang="tr-TR" sz="4800" dirty="0" smtClean="0">
                <a:solidFill>
                  <a:srgbClr val="FEFEFE"/>
                </a:solidFill>
                <a:latin typeface="Arial Black" pitchFamily="34" charset="0"/>
              </a:rPr>
              <a:t>4-6</a:t>
            </a:r>
            <a:endParaRPr lang="en-US" altLang="tr-TR" sz="4800" dirty="0">
              <a:solidFill>
                <a:srgbClr val="FEFEFE"/>
              </a:solidFill>
              <a:latin typeface="Arial Black" pitchFamily="34" charset="0"/>
            </a:endParaRPr>
          </a:p>
        </p:txBody>
      </p:sp>
      <p:sp>
        <p:nvSpPr>
          <p:cNvPr id="14367" name="Text Box 31"/>
          <p:cNvSpPr txBox="1">
            <a:spLocks noChangeArrowheads="1"/>
          </p:cNvSpPr>
          <p:nvPr/>
        </p:nvSpPr>
        <p:spPr bwMode="gray">
          <a:xfrm>
            <a:off x="2619692" y="4105275"/>
            <a:ext cx="1210588" cy="830997"/>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a:r>
              <a:rPr lang="tr-TR" altLang="tr-TR" sz="4800" dirty="0" smtClean="0">
                <a:solidFill>
                  <a:srgbClr val="FEFEFE"/>
                </a:solidFill>
                <a:latin typeface="Arial Black" pitchFamily="34" charset="0"/>
              </a:rPr>
              <a:t>6-9</a:t>
            </a:r>
            <a:endParaRPr lang="en-US" altLang="tr-TR" sz="4800" dirty="0">
              <a:solidFill>
                <a:srgbClr val="FEFEFE"/>
              </a:solidFill>
              <a:latin typeface="Arial Black" pitchFamily="34" charset="0"/>
            </a:endParaRPr>
          </a:p>
        </p:txBody>
      </p:sp>
      <p:sp>
        <p:nvSpPr>
          <p:cNvPr id="14368" name="Line 32"/>
          <p:cNvSpPr>
            <a:spLocks noChangeShapeType="1"/>
          </p:cNvSpPr>
          <p:nvPr/>
        </p:nvSpPr>
        <p:spPr bwMode="black">
          <a:xfrm>
            <a:off x="3397250" y="5437188"/>
            <a:ext cx="4008438" cy="0"/>
          </a:xfrm>
          <a:prstGeom prst="line">
            <a:avLst/>
          </a:prstGeom>
          <a:noFill/>
          <a:ln w="9525">
            <a:solidFill>
              <a:srgbClr val="08080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tr-TR"/>
          </a:p>
        </p:txBody>
      </p:sp>
      <p:sp>
        <p:nvSpPr>
          <p:cNvPr id="14369" name="Rectangle 33"/>
          <p:cNvSpPr>
            <a:spLocks noChangeArrowheads="1"/>
          </p:cNvSpPr>
          <p:nvPr/>
        </p:nvSpPr>
        <p:spPr bwMode="black">
          <a:xfrm>
            <a:off x="2843808" y="5602595"/>
            <a:ext cx="6300192" cy="1138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square">
            <a:spAutoFit/>
          </a:bodyPr>
          <a:lstStyle/>
          <a:p>
            <a:r>
              <a:rPr lang="tr-TR" altLang="tr-TR" sz="2400" b="1" dirty="0" smtClean="0"/>
              <a:t>KIVAM: </a:t>
            </a:r>
            <a:r>
              <a:rPr lang="tr-TR" altLang="tr-TR" sz="2400" dirty="0" smtClean="0"/>
              <a:t>Küçük parçalar halinde doğranmış, çatalla ezilmiş, yumuşak besinler </a:t>
            </a:r>
            <a:r>
              <a:rPr lang="tr-TR" altLang="tr-TR" sz="2000" b="1" i="1" dirty="0" smtClean="0">
                <a:solidFill>
                  <a:srgbClr val="0000FF"/>
                </a:solidFill>
              </a:rPr>
              <a:t>(aile sofrasındaki besinler ezilerek verilebilir)</a:t>
            </a:r>
            <a:endParaRPr lang="en-US" altLang="tr-TR" sz="2000" b="1" i="1" dirty="0">
              <a:solidFill>
                <a:srgbClr val="0000FF"/>
              </a:solidFill>
            </a:endParaRPr>
          </a:p>
        </p:txBody>
      </p:sp>
      <p:grpSp>
        <p:nvGrpSpPr>
          <p:cNvPr id="2" name="Group 34"/>
          <p:cNvGrpSpPr>
            <a:grpSpLocks/>
          </p:cNvGrpSpPr>
          <p:nvPr/>
        </p:nvGrpSpPr>
        <p:grpSpPr bwMode="auto">
          <a:xfrm rot="19378231" flipV="1">
            <a:off x="2135188" y="4895850"/>
            <a:ext cx="2066925"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1437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8" y="3021013"/>
            <a:ext cx="17430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1 Başlık"/>
          <p:cNvSpPr>
            <a:spLocks noGrp="1"/>
          </p:cNvSpPr>
          <p:nvPr>
            <p:ph type="title"/>
          </p:nvPr>
        </p:nvSpPr>
        <p:spPr>
          <a:xfrm>
            <a:off x="179512" y="197644"/>
            <a:ext cx="8229600" cy="927100"/>
          </a:xfrm>
        </p:spPr>
        <p:txBody>
          <a:bodyPr/>
          <a:lstStyle/>
          <a:p>
            <a:r>
              <a:rPr lang="tr-TR" sz="3200" i="1" dirty="0" smtClean="0">
                <a:solidFill>
                  <a:srgbClr val="C00000"/>
                </a:solidFill>
                <a:effectLst>
                  <a:outerShdw blurRad="38100" dist="38100" dir="2700000" algn="tl">
                    <a:srgbClr val="000000">
                      <a:alpha val="43137"/>
                    </a:srgbClr>
                  </a:outerShdw>
                </a:effectLst>
              </a:rPr>
              <a:t>Çocuklarda Beslenme </a:t>
            </a:r>
            <a:br>
              <a:rPr lang="tr-TR" sz="3200" i="1" dirty="0" smtClean="0">
                <a:solidFill>
                  <a:srgbClr val="C00000"/>
                </a:solidFill>
                <a:effectLst>
                  <a:outerShdw blurRad="38100" dist="38100" dir="2700000" algn="tl">
                    <a:srgbClr val="000000">
                      <a:alpha val="43137"/>
                    </a:srgbClr>
                  </a:outerShdw>
                </a:effectLst>
              </a:rPr>
            </a:br>
            <a:r>
              <a:rPr lang="tr-TR" sz="3200" i="1" dirty="0" smtClean="0">
                <a:solidFill>
                  <a:srgbClr val="C00000"/>
                </a:solidFill>
                <a:effectLst>
                  <a:outerShdw blurRad="38100" dist="38100" dir="2700000" algn="tl">
                    <a:srgbClr val="000000">
                      <a:alpha val="43137"/>
                    </a:srgbClr>
                  </a:outerShdw>
                </a:effectLst>
              </a:rPr>
              <a:t>Becerilerinin Gelişimi</a:t>
            </a:r>
            <a:endParaRPr lang="tr-TR" sz="3200" i="1" dirty="0">
              <a:solidFill>
                <a:srgbClr val="C00000"/>
              </a:solidFill>
              <a:effectLst>
                <a:outerShdw blurRad="38100" dist="38100" dir="2700000" algn="tl">
                  <a:srgbClr val="000000">
                    <a:alpha val="43137"/>
                  </a:srgbClr>
                </a:outerShdw>
              </a:effectLst>
            </a:endParaRPr>
          </a:p>
        </p:txBody>
      </p:sp>
      <p:sp>
        <p:nvSpPr>
          <p:cNvPr id="28" name="Text Box 7"/>
          <p:cNvSpPr txBox="1">
            <a:spLocks noChangeArrowheads="1"/>
          </p:cNvSpPr>
          <p:nvPr/>
        </p:nvSpPr>
        <p:spPr bwMode="gray">
          <a:xfrm>
            <a:off x="395536" y="1733907"/>
            <a:ext cx="1224136" cy="830997"/>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r>
              <a:rPr lang="tr-TR" altLang="tr-TR" sz="4800" dirty="0" smtClean="0">
                <a:solidFill>
                  <a:srgbClr val="808080"/>
                </a:solidFill>
                <a:latin typeface="Arial Black" pitchFamily="34" charset="0"/>
              </a:rPr>
              <a:t>AY</a:t>
            </a:r>
            <a:endParaRPr lang="en-US" altLang="tr-TR" sz="4800" dirty="0">
              <a:solidFill>
                <a:srgbClr val="808080"/>
              </a:solidFill>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1. Katı Gıdalara Geçiş Dönemi</a:t>
            </a:r>
            <a:endParaRPr lang="tr-TR" sz="4000" dirty="0"/>
          </a:p>
        </p:txBody>
      </p:sp>
      <p:sp>
        <p:nvSpPr>
          <p:cNvPr id="3" name="2 İçerik Yer Tutucusu"/>
          <p:cNvSpPr>
            <a:spLocks noGrp="1"/>
          </p:cNvSpPr>
          <p:nvPr>
            <p:ph idx="1"/>
          </p:nvPr>
        </p:nvSpPr>
        <p:spPr>
          <a:xfrm>
            <a:off x="457200" y="2492896"/>
            <a:ext cx="8229600" cy="3633267"/>
          </a:xfrm>
        </p:spPr>
        <p:txBody>
          <a:bodyPr/>
          <a:lstStyle/>
          <a:p>
            <a:pPr>
              <a:buNone/>
            </a:pPr>
            <a:r>
              <a:rPr lang="tr-TR" sz="2800" u="sng" dirty="0" smtClean="0">
                <a:solidFill>
                  <a:srgbClr val="0000FF"/>
                </a:solidFill>
                <a:effectLst>
                  <a:outerShdw blurRad="38100" dist="38100" dir="2700000" algn="tl">
                    <a:srgbClr val="000000">
                      <a:alpha val="43137"/>
                    </a:srgbClr>
                  </a:outerShdw>
                </a:effectLst>
              </a:rPr>
              <a:t>Katı gıdalara geçerken;</a:t>
            </a:r>
          </a:p>
          <a:p>
            <a:pPr lvl="1"/>
            <a:r>
              <a:rPr lang="tr-TR" sz="2400" i="1" dirty="0" smtClean="0"/>
              <a:t>Yeni tat ve yapıdaki besinlere ayrı ayrı başlayın, çocuğun verdiği tepkileri izleyin. </a:t>
            </a:r>
          </a:p>
          <a:p>
            <a:pPr lvl="1"/>
            <a:r>
              <a:rPr lang="tr-TR" sz="2400" i="1" dirty="0" smtClean="0"/>
              <a:t>İlk seferinde </a:t>
            </a:r>
            <a:r>
              <a:rPr lang="tr-TR" sz="2400" i="1" dirty="0" err="1" smtClean="0"/>
              <a:t>tolere</a:t>
            </a:r>
            <a:r>
              <a:rPr lang="tr-TR" sz="2400" i="1" dirty="0" smtClean="0"/>
              <a:t> edemediyse zorlamayın, birkaç gün ara vererek yeniden deneyin (en az 8-15 kez)</a:t>
            </a:r>
          </a:p>
          <a:p>
            <a:pPr lvl="1"/>
            <a:r>
              <a:rPr lang="tr-TR" sz="2400" i="1" dirty="0" smtClean="0"/>
              <a:t>Belirli bir tat ve kıvamdaki besini </a:t>
            </a:r>
            <a:r>
              <a:rPr lang="tr-TR" sz="2400" i="1" dirty="0" err="1" smtClean="0"/>
              <a:t>tolere</a:t>
            </a:r>
            <a:r>
              <a:rPr lang="tr-TR" sz="2400" i="1" dirty="0" smtClean="0"/>
              <a:t> ettikten sonra miktarı yavaş yavaş artırın</a:t>
            </a:r>
          </a:p>
          <a:p>
            <a:pPr lvl="1"/>
            <a:r>
              <a:rPr lang="tr-TR" sz="2400" i="1" dirty="0" smtClean="0"/>
              <a:t>Yutmayı kolaylaştırmak için beslenme pozisyonuna dikkat edin (baş ve gövde destekli, baş 45</a:t>
            </a:r>
            <a:r>
              <a:rPr lang="tr-TR" sz="2400" i="1" dirty="0" smtClean="0">
                <a:sym typeface="Symbol"/>
              </a:rPr>
              <a:t> yukarıda)</a:t>
            </a:r>
            <a:endParaRPr lang="tr-TR" sz="2400" i="1" dirty="0" smtClean="0"/>
          </a:p>
          <a:p>
            <a:endParaRPr lang="tr-TR" sz="2800" dirty="0" smtClean="0"/>
          </a:p>
          <a:p>
            <a:endParaRPr lang="tr-TR" sz="2800" dirty="0"/>
          </a:p>
        </p:txBody>
      </p:sp>
      <p:sp>
        <p:nvSpPr>
          <p:cNvPr id="4" name="3 Yuvarlatılmış Dikdörtgen"/>
          <p:cNvSpPr/>
          <p:nvPr/>
        </p:nvSpPr>
        <p:spPr>
          <a:xfrm>
            <a:off x="539552" y="1268760"/>
            <a:ext cx="7992888" cy="987504"/>
          </a:xfrm>
          <a:prstGeom prst="roundRect">
            <a:avLst/>
          </a:prstGeom>
          <a:ln w="12700">
            <a:prstDash val="sysDot"/>
          </a:ln>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600" b="1" i="1" dirty="0" smtClean="0">
                <a:effectLst>
                  <a:outerShdw blurRad="38100" dist="38100" dir="2700000" algn="tl">
                    <a:srgbClr val="000000">
                      <a:alpha val="43137"/>
                    </a:srgbClr>
                  </a:outerShdw>
                </a:effectLst>
              </a:rPr>
              <a:t>EA/</a:t>
            </a:r>
            <a:r>
              <a:rPr lang="tr-TR" sz="2600" b="1" i="1" dirty="0" err="1" smtClean="0">
                <a:effectLst>
                  <a:outerShdw blurRad="38100" dist="38100" dir="2700000" algn="tl">
                    <a:srgbClr val="000000">
                      <a:alpha val="43137"/>
                    </a:srgbClr>
                  </a:outerShdw>
                </a:effectLst>
              </a:rPr>
              <a:t>TEF’li</a:t>
            </a:r>
            <a:r>
              <a:rPr lang="tr-TR" sz="2600" b="1" i="1" dirty="0" smtClean="0">
                <a:effectLst>
                  <a:outerShdw blurRad="38100" dist="38100" dir="2700000" algn="tl">
                    <a:srgbClr val="000000">
                      <a:alpha val="43137"/>
                    </a:srgbClr>
                  </a:outerShdw>
                </a:effectLst>
              </a:rPr>
              <a:t> çocuklarda katı gıdalara geçiş süreci daha fazla zaman alabileceği unutulmamalıdır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1. Katı Gıdalara Geçiş Dönemi</a:t>
            </a:r>
            <a:endParaRPr lang="tr-TR" sz="4000" dirty="0"/>
          </a:p>
        </p:txBody>
      </p:sp>
      <p:sp>
        <p:nvSpPr>
          <p:cNvPr id="8" name="7 Dikdörtgen"/>
          <p:cNvSpPr/>
          <p:nvPr/>
        </p:nvSpPr>
        <p:spPr>
          <a:xfrm>
            <a:off x="683568" y="1923554"/>
            <a:ext cx="8136904" cy="3539430"/>
          </a:xfrm>
          <a:prstGeom prst="rect">
            <a:avLst/>
          </a:prstGeom>
        </p:spPr>
        <p:txBody>
          <a:bodyPr wrap="square">
            <a:spAutoFit/>
          </a:bodyPr>
          <a:lstStyle/>
          <a:p>
            <a:pPr>
              <a:buFont typeface="Wingdings" pitchFamily="2" charset="2"/>
              <a:buChar char="ü"/>
            </a:pPr>
            <a:r>
              <a:rPr lang="tr-TR" sz="2800" i="1" dirty="0" smtClean="0"/>
              <a:t>Bebekler ve küçük çocuklar genellikle </a:t>
            </a:r>
            <a:r>
              <a:rPr lang="tr-TR" sz="2800" i="1" dirty="0" smtClean="0">
                <a:solidFill>
                  <a:srgbClr val="0000FF"/>
                </a:solidFill>
                <a:effectLst>
                  <a:outerShdw blurRad="38100" dist="38100" dir="2700000" algn="tl">
                    <a:srgbClr val="000000">
                      <a:alpha val="43137"/>
                    </a:srgbClr>
                  </a:outerShdw>
                </a:effectLst>
              </a:rPr>
              <a:t>besini iyice çiğnemeden ısırıp yutmaya</a:t>
            </a:r>
            <a:r>
              <a:rPr lang="tr-TR" sz="2800" i="1" dirty="0" smtClean="0"/>
              <a:t> çalışırlar. </a:t>
            </a:r>
          </a:p>
          <a:p>
            <a:pPr>
              <a:buFont typeface="Wingdings" pitchFamily="2" charset="2"/>
              <a:buChar char="ü"/>
            </a:pPr>
            <a:endParaRPr lang="tr-TR" sz="2800" i="1" dirty="0" smtClean="0"/>
          </a:p>
          <a:p>
            <a:pPr>
              <a:buFont typeface="Wingdings" pitchFamily="2" charset="2"/>
              <a:buChar char="ü"/>
            </a:pPr>
            <a:r>
              <a:rPr lang="tr-TR" sz="2800" i="1" dirty="0" smtClean="0"/>
              <a:t>Eğer çocuğunuz çiğneme konusunda sıkıntı yaşıyorsa (</a:t>
            </a:r>
            <a:r>
              <a:rPr lang="tr-TR" sz="2800" b="1" i="1" dirty="0" smtClean="0"/>
              <a:t>ÖRN: </a:t>
            </a:r>
            <a:r>
              <a:rPr lang="tr-TR" sz="2800" i="1" dirty="0" smtClean="0">
                <a:solidFill>
                  <a:srgbClr val="0000FF"/>
                </a:solidFill>
                <a:effectLst>
                  <a:outerShdw blurRad="38100" dist="38100" dir="2700000" algn="tl">
                    <a:srgbClr val="000000">
                      <a:alpha val="43137"/>
                    </a:srgbClr>
                  </a:outerShdw>
                </a:effectLst>
              </a:rPr>
              <a:t>Kıvamlı/pütürlü bir besin aldığında ağız içerisinde çevirmeden doğrudan yutuyor ve öğürerek besini geri çıkarıyorsa</a:t>
            </a:r>
            <a:r>
              <a:rPr lang="tr-TR" sz="2800" i="1" dirty="0" smtClean="0"/>
              <a:t>) bir yutma terapistinden destek alın.</a:t>
            </a:r>
          </a:p>
        </p:txBody>
      </p:sp>
      <p:sp>
        <p:nvSpPr>
          <p:cNvPr id="9" name="8 Yuvarlatılmış Dikdörtgen"/>
          <p:cNvSpPr/>
          <p:nvPr/>
        </p:nvSpPr>
        <p:spPr>
          <a:xfrm>
            <a:off x="467544" y="1340768"/>
            <a:ext cx="8352928"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tr-TR" sz="2400" b="1" i="1" dirty="0" smtClean="0">
                <a:effectLst>
                  <a:outerShdw blurRad="38100" dist="38100" dir="2700000" algn="tl">
                    <a:srgbClr val="000000">
                      <a:alpha val="43137"/>
                    </a:srgbClr>
                  </a:outerShdw>
                </a:effectLst>
              </a:rPr>
              <a:t>Çiğneme sorunu varsa bir fizyoterapistten yardım alın.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883965"/>
            <a:ext cx="8496944" cy="3057203"/>
          </a:xfrm>
        </p:spPr>
        <p:txBody>
          <a:bodyPr/>
          <a:lstStyle/>
          <a:p>
            <a:pPr>
              <a:buFont typeface="Wingdings" pitchFamily="2" charset="2"/>
              <a:buChar char="ü"/>
            </a:pPr>
            <a:r>
              <a:rPr lang="tr-TR" sz="2600" i="1" dirty="0" smtClean="0"/>
              <a:t>EA/</a:t>
            </a:r>
            <a:r>
              <a:rPr lang="tr-TR" sz="2600" i="1" dirty="0" err="1" smtClean="0"/>
              <a:t>TEF’li</a:t>
            </a:r>
            <a:r>
              <a:rPr lang="tr-TR" sz="2600" i="1" dirty="0" smtClean="0"/>
              <a:t> bebekler için sorun yaratabilir </a:t>
            </a:r>
          </a:p>
          <a:p>
            <a:pPr>
              <a:buFont typeface="Wingdings" pitchFamily="2" charset="2"/>
              <a:buChar char="ü"/>
            </a:pPr>
            <a:r>
              <a:rPr lang="tr-TR" sz="2600" i="1" dirty="0" smtClean="0"/>
              <a:t>Çocuğu yakından izleyerek denenmelidir. </a:t>
            </a:r>
          </a:p>
          <a:p>
            <a:pPr>
              <a:buFont typeface="Wingdings" pitchFamily="2" charset="2"/>
              <a:buChar char="ü"/>
            </a:pPr>
            <a:r>
              <a:rPr lang="tr-TR" sz="2600" i="1" dirty="0" smtClean="0"/>
              <a:t>Aile hangi besinin çocuğu için daha iyi olduğunu zamanla keşfedecektir.</a:t>
            </a:r>
          </a:p>
          <a:p>
            <a:pPr>
              <a:buNone/>
            </a:pPr>
            <a:endParaRPr lang="tr-TR" sz="2600" i="1" dirty="0" smtClean="0"/>
          </a:p>
          <a:p>
            <a:pPr>
              <a:buFont typeface="Wingdings" pitchFamily="2" charset="2"/>
              <a:buChar char="ü"/>
            </a:pPr>
            <a:endParaRPr lang="tr-TR" sz="2600" i="1" dirty="0"/>
          </a:p>
        </p:txBody>
      </p:sp>
      <p:sp>
        <p:nvSpPr>
          <p:cNvPr id="4" name="1 Başlık"/>
          <p:cNvSpPr>
            <a:spLocks noGrp="1"/>
          </p:cNvSpPr>
          <p:nvPr>
            <p:ph type="title"/>
          </p:nvPr>
        </p:nvSpPr>
        <p:spPr>
          <a:xfrm>
            <a:off x="457200" y="325438"/>
            <a:ext cx="8229600" cy="927100"/>
          </a:xfrm>
        </p:spPr>
        <p:txBody>
          <a:bodyPr/>
          <a:lstStyle/>
          <a:p>
            <a:r>
              <a:rPr lang="tr-TR" sz="4000" i="1" dirty="0" smtClean="0">
                <a:effectLst>
                  <a:outerShdw blurRad="38100" dist="38100" dir="2700000" algn="tl">
                    <a:srgbClr val="000000">
                      <a:alpha val="43137"/>
                    </a:srgbClr>
                  </a:outerShdw>
                </a:effectLst>
              </a:rPr>
              <a:t>1. Katı Gıdalara Geçiş Dönemi</a:t>
            </a:r>
            <a:endParaRPr lang="tr-TR" sz="4000" dirty="0"/>
          </a:p>
        </p:txBody>
      </p:sp>
      <p:sp>
        <p:nvSpPr>
          <p:cNvPr id="5" name="4 Yuvarlatılmış Dikdörtgen"/>
          <p:cNvSpPr/>
          <p:nvPr/>
        </p:nvSpPr>
        <p:spPr>
          <a:xfrm>
            <a:off x="539552" y="1340768"/>
            <a:ext cx="8064896" cy="578882"/>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800" b="1" i="1" dirty="0" smtClean="0">
                <a:effectLst>
                  <a:outerShdw blurRad="38100" dist="38100" dir="2700000" algn="tl">
                    <a:srgbClr val="000000">
                      <a:alpha val="43137"/>
                    </a:srgbClr>
                  </a:outerShdw>
                </a:effectLst>
              </a:rPr>
              <a:t>Parmak besinlere dikkat edin.</a:t>
            </a:r>
          </a:p>
        </p:txBody>
      </p:sp>
      <p:sp>
        <p:nvSpPr>
          <p:cNvPr id="6" name="2 İçerik Yer Tutucusu"/>
          <p:cNvSpPr txBox="1">
            <a:spLocks/>
          </p:cNvSpPr>
          <p:nvPr/>
        </p:nvSpPr>
        <p:spPr bwMode="gray">
          <a:xfrm>
            <a:off x="467544" y="4653136"/>
            <a:ext cx="8496944" cy="30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ü"/>
            </a:pPr>
            <a:r>
              <a:rPr lang="tr-TR" sz="2600" i="1" kern="0" dirty="0" smtClean="0">
                <a:latin typeface="+mn-lt"/>
              </a:rPr>
              <a:t>Beslenme yalnızca doğru besinlerin tüketilmesi değil, aynı zamanda duygusal ve sosyal önemi de var. </a:t>
            </a:r>
            <a:endParaRPr kumimoji="0" lang="tr-TR" sz="28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defRPr/>
            </a:pPr>
            <a:endParaRPr kumimoji="0" lang="tr-TR" sz="2800" b="0" i="1" u="none" strike="noStrike" kern="0" cap="none" spc="0" normalizeH="0" baseline="0" noProof="0" dirty="0">
              <a:ln>
                <a:noFill/>
              </a:ln>
              <a:solidFill>
                <a:schemeClr val="tx1"/>
              </a:solidFill>
              <a:effectLst/>
              <a:uLnTx/>
              <a:uFillTx/>
              <a:latin typeface="+mn-lt"/>
              <a:ea typeface="+mn-ea"/>
              <a:cs typeface="+mn-cs"/>
            </a:endParaRPr>
          </a:p>
        </p:txBody>
      </p:sp>
      <p:sp>
        <p:nvSpPr>
          <p:cNvPr id="7" name="6 Yuvarlatılmış Dikdörtgen"/>
          <p:cNvSpPr/>
          <p:nvPr/>
        </p:nvSpPr>
        <p:spPr>
          <a:xfrm>
            <a:off x="539552" y="4044205"/>
            <a:ext cx="8064896" cy="51077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400" b="1" i="1" dirty="0" smtClean="0">
                <a:effectLst>
                  <a:outerShdw blurRad="38100" dist="38100" dir="2700000" algn="tl">
                    <a:srgbClr val="000000">
                      <a:alpha val="43137"/>
                    </a:srgbClr>
                  </a:outerShdw>
                </a:effectLst>
              </a:rPr>
              <a:t>Öğün zamanları stresten uzak ve huzurlu olmalı.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 (2)</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Katı gıdalara geçişte zorluk</a:t>
            </a:r>
          </a:p>
          <a:p>
            <a:pPr marL="514350" indent="-514350">
              <a:buFont typeface="+mj-lt"/>
              <a:buAutoNum type="arabicPeriod"/>
            </a:pPr>
            <a:r>
              <a:rPr lang="tr-TR" sz="3600" i="1" dirty="0" smtClean="0">
                <a:effectLst>
                  <a:outerShdw blurRad="38100" dist="38100" dir="2700000" algn="tl">
                    <a:srgbClr val="000000">
                      <a:alpha val="43137"/>
                    </a:srgbClr>
                  </a:outerShdw>
                </a:effectLst>
              </a:rPr>
              <a:t>Oral alıma karşı isteksizlik/besin reddi</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Yutma bozukluğu</a:t>
            </a: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Gastroözofageal</a:t>
            </a:r>
            <a:r>
              <a:rPr lang="tr-TR" i="1" dirty="0" smtClean="0">
                <a:solidFill>
                  <a:schemeClr val="bg1">
                    <a:lumMod val="65000"/>
                  </a:schemeClr>
                </a:solidFill>
                <a:effectLst>
                  <a:outerShdw blurRad="38100" dist="38100" dir="2700000" algn="tl">
                    <a:srgbClr val="000000">
                      <a:alpha val="43137"/>
                    </a:srgbClr>
                  </a:outerShdw>
                </a:effectLst>
              </a:rPr>
              <a:t> </a:t>
            </a:r>
            <a:r>
              <a:rPr lang="tr-TR" i="1" dirty="0" err="1" smtClean="0">
                <a:solidFill>
                  <a:schemeClr val="bg1">
                    <a:lumMod val="65000"/>
                  </a:schemeClr>
                </a:solidFill>
                <a:effectLst>
                  <a:outerShdw blurRad="38100" dist="38100" dir="2700000" algn="tl">
                    <a:srgbClr val="000000">
                      <a:alpha val="43137"/>
                    </a:srgbClr>
                  </a:outerShdw>
                </a:effectLst>
              </a:rPr>
              <a:t>reflü</a:t>
            </a:r>
            <a:endParaRPr lang="tr-TR" i="1" dirty="0" smtClean="0">
              <a:solidFill>
                <a:schemeClr val="bg1">
                  <a:lumMod val="65000"/>
                </a:schemeClr>
              </a:solidFill>
              <a:effectLst>
                <a:outerShdw blurRad="38100" dist="38100" dir="2700000" algn="tl">
                  <a:srgbClr val="000000">
                    <a:alpha val="43137"/>
                  </a:srgbClr>
                </a:outerShdw>
              </a:effectLst>
            </a:endParaRP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2. Oral Alıma Karşı İsteksizlik</a:t>
            </a:r>
            <a:endParaRPr lang="tr-TR" sz="4000" i="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67544" y="1268760"/>
            <a:ext cx="8229600" cy="4525963"/>
          </a:xfrm>
        </p:spPr>
        <p:txBody>
          <a:bodyPr/>
          <a:lstStyle/>
          <a:p>
            <a:pPr>
              <a:buNone/>
            </a:pPr>
            <a:r>
              <a:rPr lang="tr-TR" sz="2800" b="1" u="sng" dirty="0" smtClean="0">
                <a:solidFill>
                  <a:srgbClr val="0000FF"/>
                </a:solidFill>
                <a:effectLst>
                  <a:outerShdw blurRad="38100" dist="38100" dir="2700000" algn="tl">
                    <a:srgbClr val="000000">
                      <a:alpha val="43137"/>
                    </a:srgbClr>
                  </a:outerShdw>
                </a:effectLst>
              </a:rPr>
              <a:t>EA/</a:t>
            </a:r>
            <a:r>
              <a:rPr lang="tr-TR" sz="2800" b="1" u="sng" dirty="0" err="1" smtClean="0">
                <a:solidFill>
                  <a:srgbClr val="0000FF"/>
                </a:solidFill>
                <a:effectLst>
                  <a:outerShdw blurRad="38100" dist="38100" dir="2700000" algn="tl">
                    <a:srgbClr val="000000">
                      <a:alpha val="43137"/>
                    </a:srgbClr>
                  </a:outerShdw>
                </a:effectLst>
              </a:rPr>
              <a:t>TEF’li</a:t>
            </a:r>
            <a:r>
              <a:rPr lang="tr-TR" sz="2800" b="1" u="sng" dirty="0" smtClean="0">
                <a:solidFill>
                  <a:srgbClr val="0000FF"/>
                </a:solidFill>
                <a:effectLst>
                  <a:outerShdw blurRad="38100" dist="38100" dir="2700000" algn="tl">
                    <a:srgbClr val="000000">
                      <a:alpha val="43137"/>
                    </a:srgbClr>
                  </a:outerShdw>
                </a:effectLst>
              </a:rPr>
              <a:t> çocuklarda;</a:t>
            </a:r>
          </a:p>
          <a:p>
            <a:pPr>
              <a:buFont typeface="Courier New" pitchFamily="49" charset="0"/>
              <a:buChar char="o"/>
            </a:pPr>
            <a:r>
              <a:rPr lang="tr-TR" sz="2600" i="1" dirty="0" smtClean="0"/>
              <a:t>Gecikmiş cerrahi onarım</a:t>
            </a:r>
          </a:p>
          <a:p>
            <a:pPr>
              <a:buFont typeface="Courier New" pitchFamily="49" charset="0"/>
              <a:buChar char="o"/>
            </a:pPr>
            <a:r>
              <a:rPr lang="tr-TR" sz="2600" i="1" dirty="0" smtClean="0"/>
              <a:t>Uzun süre tüple beslenme </a:t>
            </a:r>
          </a:p>
          <a:p>
            <a:pPr>
              <a:buFont typeface="Courier New" pitchFamily="49" charset="0"/>
              <a:buChar char="o"/>
            </a:pPr>
            <a:r>
              <a:rPr lang="tr-TR" sz="2600" i="1" dirty="0" smtClean="0"/>
              <a:t>Yemek borusunun hareket yetersizliği</a:t>
            </a:r>
          </a:p>
          <a:p>
            <a:pPr>
              <a:buFont typeface="Courier New" pitchFamily="49" charset="0"/>
              <a:buChar char="o"/>
            </a:pPr>
            <a:r>
              <a:rPr lang="tr-TR" sz="2600" i="1" dirty="0" err="1" smtClean="0"/>
              <a:t>Gastroözofageal</a:t>
            </a:r>
            <a:r>
              <a:rPr lang="tr-TR" sz="2600" i="1" dirty="0" smtClean="0"/>
              <a:t> </a:t>
            </a:r>
            <a:r>
              <a:rPr lang="tr-TR" sz="2600" i="1" dirty="0" err="1" smtClean="0"/>
              <a:t>reflü</a:t>
            </a:r>
            <a:endParaRPr lang="tr-TR" sz="2600" i="1" dirty="0" smtClean="0"/>
          </a:p>
          <a:p>
            <a:pPr>
              <a:buFont typeface="Courier New" pitchFamily="49" charset="0"/>
              <a:buChar char="o"/>
            </a:pPr>
            <a:r>
              <a:rPr lang="tr-TR" sz="2600" i="1" dirty="0" err="1" smtClean="0"/>
              <a:t>Anastomoz</a:t>
            </a:r>
            <a:r>
              <a:rPr lang="tr-TR" sz="2600" i="1" dirty="0" smtClean="0"/>
              <a:t> bölgesinde daralma</a:t>
            </a:r>
          </a:p>
          <a:p>
            <a:pPr>
              <a:buFont typeface="Courier New" pitchFamily="49" charset="0"/>
              <a:buChar char="o"/>
            </a:pPr>
            <a:r>
              <a:rPr lang="tr-TR" sz="2600" i="1" dirty="0" smtClean="0"/>
              <a:t>Sık tekrarlayan akciğer enfeksiyonları</a:t>
            </a:r>
          </a:p>
          <a:p>
            <a:pPr>
              <a:buFont typeface="Courier New" pitchFamily="49" charset="0"/>
              <a:buChar char="o"/>
            </a:pPr>
            <a:r>
              <a:rPr lang="tr-TR" sz="2600" i="1" dirty="0" smtClean="0"/>
              <a:t>Tekrarlayan </a:t>
            </a:r>
            <a:r>
              <a:rPr lang="tr-TR" sz="2600" i="1" dirty="0" err="1" smtClean="0"/>
              <a:t>dilatasyonlar</a:t>
            </a:r>
            <a:r>
              <a:rPr lang="tr-TR" sz="2600" i="1" dirty="0" smtClean="0"/>
              <a:t> </a:t>
            </a:r>
          </a:p>
          <a:p>
            <a:pPr>
              <a:buFont typeface="Courier New" pitchFamily="49" charset="0"/>
              <a:buChar char="o"/>
            </a:pPr>
            <a:r>
              <a:rPr lang="tr-TR" sz="2600" i="1" dirty="0" smtClean="0"/>
              <a:t>Sık kusma, öksürme, yemek borusuna besin takılması</a:t>
            </a:r>
          </a:p>
        </p:txBody>
      </p:sp>
      <p:sp>
        <p:nvSpPr>
          <p:cNvPr id="4" name="3 Metin kutusu"/>
          <p:cNvSpPr txBox="1"/>
          <p:nvPr/>
        </p:nvSpPr>
        <p:spPr>
          <a:xfrm>
            <a:off x="501891" y="6093296"/>
            <a:ext cx="8642109" cy="492443"/>
          </a:xfrm>
          <a:prstGeom prst="rect">
            <a:avLst/>
          </a:prstGeom>
          <a:noFill/>
        </p:spPr>
        <p:txBody>
          <a:bodyPr wrap="none" rtlCol="0">
            <a:spAutoFit/>
          </a:bodyPr>
          <a:lstStyle/>
          <a:p>
            <a:r>
              <a:rPr lang="tr-TR" sz="2600" i="1" dirty="0" smtClean="0"/>
              <a:t>nedeniyle </a:t>
            </a:r>
            <a:r>
              <a:rPr lang="tr-TR" sz="2600" i="1" dirty="0" smtClean="0">
                <a:solidFill>
                  <a:srgbClr val="0000FF"/>
                </a:solidFill>
              </a:rPr>
              <a:t>besinlere karşı isteksizlik/besin reddi </a:t>
            </a:r>
            <a:r>
              <a:rPr lang="tr-TR" sz="2600" i="1" dirty="0" smtClean="0"/>
              <a:t>gelişebilir</a:t>
            </a:r>
            <a:endParaRPr lang="tr-TR" sz="26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2. Oral Alıma Karşı İsteksizlik</a:t>
            </a:r>
            <a:endParaRPr lang="tr-TR" sz="4000" dirty="0"/>
          </a:p>
        </p:txBody>
      </p:sp>
      <p:sp>
        <p:nvSpPr>
          <p:cNvPr id="4" name="3 Köşeleri Yuvarlanmış Dikdörtgen Belirtme Çizgisi"/>
          <p:cNvSpPr/>
          <p:nvPr/>
        </p:nvSpPr>
        <p:spPr>
          <a:xfrm>
            <a:off x="683568" y="1412776"/>
            <a:ext cx="3384376" cy="1800200"/>
          </a:xfrm>
          <a:prstGeom prst="wedgeRoundRectCallout">
            <a:avLst>
              <a:gd name="adj1" fmla="val 46713"/>
              <a:gd name="adj2" fmla="val 88773"/>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smtClean="0">
                <a:solidFill>
                  <a:srgbClr val="C00000"/>
                </a:solidFill>
                <a:effectLst>
                  <a:outerShdw blurRad="38100" dist="38100" dir="2700000" algn="tl">
                    <a:srgbClr val="000000">
                      <a:alpha val="43137"/>
                    </a:srgbClr>
                  </a:outerShdw>
                </a:effectLst>
              </a:rPr>
              <a:t>Gecikmiş cerrahi onarım</a:t>
            </a:r>
            <a:endParaRPr lang="tr-TR" sz="2800" b="1" dirty="0">
              <a:solidFill>
                <a:srgbClr val="C00000"/>
              </a:solidFill>
              <a:effectLst>
                <a:outerShdw blurRad="38100" dist="38100" dir="2700000" algn="tl">
                  <a:srgbClr val="000000">
                    <a:alpha val="43137"/>
                  </a:srgbClr>
                </a:outerShdw>
              </a:effectLst>
            </a:endParaRPr>
          </a:p>
        </p:txBody>
      </p:sp>
      <p:sp>
        <p:nvSpPr>
          <p:cNvPr id="5" name="4 Köşeleri Yuvarlanmış Dikdörtgen Belirtme Çizgisi"/>
          <p:cNvSpPr/>
          <p:nvPr/>
        </p:nvSpPr>
        <p:spPr>
          <a:xfrm>
            <a:off x="5220072" y="1412776"/>
            <a:ext cx="3384376" cy="1800200"/>
          </a:xfrm>
          <a:prstGeom prst="wedgeRoundRectCallout">
            <a:avLst>
              <a:gd name="adj1" fmla="val -49248"/>
              <a:gd name="adj2" fmla="val 89649"/>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smtClean="0">
                <a:solidFill>
                  <a:srgbClr val="C00000"/>
                </a:solidFill>
                <a:effectLst>
                  <a:outerShdw blurRad="38100" dist="38100" dir="2700000" algn="tl">
                    <a:srgbClr val="000000">
                      <a:alpha val="43137"/>
                    </a:srgbClr>
                  </a:outerShdw>
                </a:effectLst>
              </a:rPr>
              <a:t>Uzun süre oral alımın kesilmesi, tüple beslenme</a:t>
            </a:r>
            <a:endParaRPr lang="tr-TR" sz="2800" b="1" dirty="0">
              <a:solidFill>
                <a:srgbClr val="C00000"/>
              </a:solidFill>
              <a:effectLst>
                <a:outerShdw blurRad="38100" dist="38100" dir="2700000" algn="tl">
                  <a:srgbClr val="000000">
                    <a:alpha val="43137"/>
                  </a:srgbClr>
                </a:outerShdw>
              </a:effectLst>
            </a:endParaRPr>
          </a:p>
        </p:txBody>
      </p:sp>
      <p:sp>
        <p:nvSpPr>
          <p:cNvPr id="6" name="5 Yuvarlatılmış Dikdörtgen"/>
          <p:cNvSpPr/>
          <p:nvPr/>
        </p:nvSpPr>
        <p:spPr>
          <a:xfrm>
            <a:off x="755576" y="4077072"/>
            <a:ext cx="7740352" cy="2145268"/>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dirty="0" smtClean="0"/>
              <a:t>Normal ağız içi uyarılarının eksik olması/olmaması nedeniyle besinlere karşı isteksizlik gelişebilir</a:t>
            </a:r>
          </a:p>
          <a:p>
            <a:pPr algn="ctr"/>
            <a:endParaRPr lang="tr-TR" sz="2400" b="1" dirty="0" smtClean="0"/>
          </a:p>
          <a:p>
            <a:pPr algn="ctr"/>
            <a:r>
              <a:rPr lang="tr-TR" sz="2400" b="1" dirty="0" smtClean="0"/>
              <a:t>Uzun süre tüple beslenme sonucu çocuk açlık ve yemek yemek arasındaki bağlantıyı kuramaz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2. Oral Alıma Karşı İsteksizlik</a:t>
            </a:r>
            <a:endParaRPr lang="tr-TR" sz="4000" dirty="0"/>
          </a:p>
        </p:txBody>
      </p:sp>
      <p:sp>
        <p:nvSpPr>
          <p:cNvPr id="3" name="2 İçerik Yer Tutucusu"/>
          <p:cNvSpPr>
            <a:spLocks noGrp="1"/>
          </p:cNvSpPr>
          <p:nvPr>
            <p:ph idx="1"/>
          </p:nvPr>
        </p:nvSpPr>
        <p:spPr>
          <a:xfrm>
            <a:off x="457200" y="1196752"/>
            <a:ext cx="8229600" cy="5040560"/>
          </a:xfrm>
        </p:spPr>
        <p:txBody>
          <a:bodyPr/>
          <a:lstStyle/>
          <a:p>
            <a:r>
              <a:rPr lang="tr-TR" b="1" u="sng" dirty="0" err="1" smtClean="0">
                <a:solidFill>
                  <a:srgbClr val="0000FF"/>
                </a:solidFill>
                <a:effectLst>
                  <a:outerShdw blurRad="38100" dist="38100" dir="2700000" algn="tl">
                    <a:srgbClr val="000000">
                      <a:alpha val="43137"/>
                    </a:srgbClr>
                  </a:outerShdw>
                </a:effectLst>
              </a:rPr>
              <a:t>Özofageal</a:t>
            </a:r>
            <a:r>
              <a:rPr lang="tr-TR" b="1" u="sng" dirty="0" smtClean="0">
                <a:solidFill>
                  <a:srgbClr val="0000FF"/>
                </a:solidFill>
                <a:effectLst>
                  <a:outerShdw blurRad="38100" dist="38100" dir="2700000" algn="tl">
                    <a:srgbClr val="000000">
                      <a:alpha val="43137"/>
                    </a:srgbClr>
                  </a:outerShdw>
                </a:effectLst>
              </a:rPr>
              <a:t> </a:t>
            </a:r>
            <a:r>
              <a:rPr lang="tr-TR" b="1" u="sng" dirty="0" err="1" smtClean="0">
                <a:solidFill>
                  <a:srgbClr val="0000FF"/>
                </a:solidFill>
                <a:effectLst>
                  <a:outerShdw blurRad="38100" dist="38100" dir="2700000" algn="tl">
                    <a:srgbClr val="000000">
                      <a:alpha val="43137"/>
                    </a:srgbClr>
                  </a:outerShdw>
                </a:effectLst>
              </a:rPr>
              <a:t>İnkoordinasyon</a:t>
            </a:r>
            <a:endParaRPr lang="tr-TR" b="1" u="sng" dirty="0" smtClean="0">
              <a:solidFill>
                <a:srgbClr val="0000FF"/>
              </a:solidFill>
              <a:effectLst>
                <a:outerShdw blurRad="38100" dist="38100" dir="2700000" algn="tl">
                  <a:srgbClr val="000000">
                    <a:alpha val="43137"/>
                  </a:srgbClr>
                </a:outerShdw>
              </a:effectLst>
            </a:endParaRPr>
          </a:p>
          <a:p>
            <a:endParaRPr lang="tr-TR" b="1" u="sng" dirty="0" smtClean="0">
              <a:solidFill>
                <a:srgbClr val="0000FF"/>
              </a:solidFill>
              <a:effectLst>
                <a:outerShdw blurRad="38100" dist="38100" dir="2700000" algn="tl">
                  <a:srgbClr val="000000">
                    <a:alpha val="43137"/>
                  </a:srgbClr>
                </a:outerShdw>
              </a:effectLst>
            </a:endParaRPr>
          </a:p>
          <a:p>
            <a:endParaRPr lang="tr-TR" b="1" u="sng" dirty="0" smtClean="0">
              <a:solidFill>
                <a:srgbClr val="0000FF"/>
              </a:solidFill>
              <a:effectLst>
                <a:outerShdw blurRad="38100" dist="38100" dir="2700000" algn="tl">
                  <a:srgbClr val="000000">
                    <a:alpha val="43137"/>
                  </a:srgbClr>
                </a:outerShdw>
              </a:effectLst>
            </a:endParaRPr>
          </a:p>
          <a:p>
            <a:endParaRPr lang="tr-TR" dirty="0"/>
          </a:p>
        </p:txBody>
      </p:sp>
      <p:sp>
        <p:nvSpPr>
          <p:cNvPr id="4" name="3 Dikdörtgen"/>
          <p:cNvSpPr/>
          <p:nvPr/>
        </p:nvSpPr>
        <p:spPr>
          <a:xfrm>
            <a:off x="504056" y="1772816"/>
            <a:ext cx="8892480" cy="523220"/>
          </a:xfrm>
          <a:prstGeom prst="rect">
            <a:avLst/>
          </a:prstGeom>
        </p:spPr>
        <p:txBody>
          <a:bodyPr wrap="square">
            <a:spAutoFit/>
          </a:bodyPr>
          <a:lstStyle/>
          <a:p>
            <a:pPr>
              <a:buNone/>
            </a:pPr>
            <a:r>
              <a:rPr lang="tr-TR" sz="2800" i="1" dirty="0" smtClean="0">
                <a:solidFill>
                  <a:srgbClr val="0000FF"/>
                </a:solidFill>
                <a:effectLst>
                  <a:outerShdw blurRad="38100" dist="38100" dir="2700000" algn="tl">
                    <a:srgbClr val="000000">
                      <a:alpha val="43137"/>
                    </a:srgbClr>
                  </a:outerShdw>
                </a:effectLst>
              </a:rPr>
              <a:t>(yemek borusu hareketlerinin eksikliği/bozukluğu)</a:t>
            </a:r>
          </a:p>
        </p:txBody>
      </p:sp>
      <p:sp>
        <p:nvSpPr>
          <p:cNvPr id="8" name="7 Dikdörtgen"/>
          <p:cNvSpPr/>
          <p:nvPr/>
        </p:nvSpPr>
        <p:spPr>
          <a:xfrm>
            <a:off x="4932040" y="2348880"/>
            <a:ext cx="3960440" cy="1384995"/>
          </a:xfrm>
          <a:prstGeom prst="rect">
            <a:avLst/>
          </a:prstGeom>
        </p:spPr>
        <p:txBody>
          <a:bodyPr wrap="square">
            <a:spAutoFit/>
          </a:bodyPr>
          <a:lstStyle/>
          <a:p>
            <a:r>
              <a:rPr lang="tr-TR" sz="2800" b="1" i="1" dirty="0" smtClean="0"/>
              <a:t>EA/</a:t>
            </a:r>
            <a:r>
              <a:rPr lang="tr-TR" sz="2800" b="1" i="1" dirty="0" err="1" smtClean="0"/>
              <a:t>TEF’li</a:t>
            </a:r>
            <a:r>
              <a:rPr lang="tr-TR" sz="2800" b="1" i="1" dirty="0" smtClean="0"/>
              <a:t> çocuklarda bu süreç normal olarak sürdürülemez </a:t>
            </a:r>
            <a:endParaRPr lang="tr-TR" sz="2800" b="1" i="1" dirty="0"/>
          </a:p>
        </p:txBody>
      </p:sp>
      <p:sp>
        <p:nvSpPr>
          <p:cNvPr id="9" name="8 Sağ Ok"/>
          <p:cNvSpPr/>
          <p:nvPr/>
        </p:nvSpPr>
        <p:spPr>
          <a:xfrm rot="5400000">
            <a:off x="6552220" y="3465004"/>
            <a:ext cx="432048" cy="10801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10" name="9 Yuvarlatılmış Dikdörtgen"/>
          <p:cNvSpPr/>
          <p:nvPr/>
        </p:nvSpPr>
        <p:spPr>
          <a:xfrm>
            <a:off x="4644008" y="4293096"/>
            <a:ext cx="4320480" cy="2304256"/>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buFont typeface="Arial" pitchFamily="34" charset="0"/>
              <a:buChar char="•"/>
            </a:pPr>
            <a:r>
              <a:rPr lang="tr-TR" sz="2400" i="1" dirty="0" smtClean="0"/>
              <a:t>Besin/sıvı yemek borusundan itilemez, kalır</a:t>
            </a:r>
          </a:p>
          <a:p>
            <a:pPr>
              <a:buFont typeface="Arial" pitchFamily="34" charset="0"/>
              <a:buChar char="•"/>
            </a:pPr>
            <a:endParaRPr lang="tr-TR" sz="2400" i="1" dirty="0" smtClean="0"/>
          </a:p>
          <a:p>
            <a:pPr>
              <a:buFont typeface="Arial" pitchFamily="34" charset="0"/>
              <a:buChar char="•"/>
            </a:pPr>
            <a:r>
              <a:rPr lang="tr-TR" sz="2400" i="1" dirty="0" smtClean="0"/>
              <a:t>Soluk borusuna doğru yeniden kaçabilir</a:t>
            </a:r>
            <a:endParaRPr lang="tr-TR" sz="2400" i="1" dirty="0"/>
          </a:p>
        </p:txBody>
      </p:sp>
      <p:pic>
        <p:nvPicPr>
          <p:cNvPr id="6" name="Through_the_Esophagus_The_Function_of_Peristalsis_.wmv">
            <a:hlinkClick r:id="" action="ppaction://media"/>
          </p:cNvPr>
          <p:cNvPicPr>
            <a:picLocks noChangeAspect="1"/>
          </p:cNvPicPr>
          <p:nvPr>
            <a:videoFile r:link="rId1"/>
            <p:extLst>
              <p:ext uri="{DAA4B4D4-6D71-4841-9C94-3DE7FCFB9230}">
                <p14:media xmlns:p14="http://schemas.microsoft.com/office/powerpoint/2010/main" r:embed="rId2">
                  <p14:trim st="82307.1424"/>
                </p14:media>
              </p:ext>
            </p:extLst>
          </p:nvPr>
        </p:nvPicPr>
        <p:blipFill>
          <a:blip r:embed="rId5"/>
          <a:stretch>
            <a:fillRect/>
          </a:stretch>
        </p:blipFill>
        <p:spPr>
          <a:xfrm>
            <a:off x="144016" y="2348880"/>
            <a:ext cx="4427984" cy="4248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2. Oral Alıma Karşı İsteksizlik</a:t>
            </a:r>
            <a:endParaRPr lang="tr-TR" sz="4000" dirty="0"/>
          </a:p>
        </p:txBody>
      </p:sp>
      <p:sp>
        <p:nvSpPr>
          <p:cNvPr id="3" name="2 İçerik Yer Tutucusu"/>
          <p:cNvSpPr>
            <a:spLocks noGrp="1"/>
          </p:cNvSpPr>
          <p:nvPr>
            <p:ph idx="1"/>
          </p:nvPr>
        </p:nvSpPr>
        <p:spPr/>
        <p:txBody>
          <a:bodyPr/>
          <a:lstStyle/>
          <a:p>
            <a:r>
              <a:rPr lang="tr-TR" b="1" u="sng" dirty="0" smtClean="0">
                <a:solidFill>
                  <a:srgbClr val="0000FF"/>
                </a:solidFill>
                <a:effectLst>
                  <a:outerShdw blurRad="38100" dist="38100" dir="2700000" algn="tl">
                    <a:srgbClr val="000000">
                      <a:alpha val="43137"/>
                    </a:srgbClr>
                  </a:outerShdw>
                </a:effectLst>
              </a:rPr>
              <a:t>Daralma (</a:t>
            </a:r>
            <a:r>
              <a:rPr lang="tr-TR" b="1" u="sng" dirty="0" err="1" smtClean="0">
                <a:solidFill>
                  <a:srgbClr val="0000FF"/>
                </a:solidFill>
                <a:effectLst>
                  <a:outerShdw blurRad="38100" dist="38100" dir="2700000" algn="tl">
                    <a:srgbClr val="000000">
                      <a:alpha val="43137"/>
                    </a:srgbClr>
                  </a:outerShdw>
                </a:effectLst>
              </a:rPr>
              <a:t>Striktür</a:t>
            </a:r>
            <a:r>
              <a:rPr lang="tr-TR" b="1" u="sng" dirty="0" smtClean="0">
                <a:solidFill>
                  <a:srgbClr val="0000FF"/>
                </a:solidFill>
                <a:effectLst>
                  <a:outerShdw blurRad="38100" dist="38100" dir="2700000" algn="tl">
                    <a:srgbClr val="000000">
                      <a:alpha val="43137"/>
                    </a:srgbClr>
                  </a:outerShdw>
                </a:effectLst>
              </a:rPr>
              <a:t>)</a:t>
            </a:r>
          </a:p>
          <a:p>
            <a:pPr lvl="1"/>
            <a:r>
              <a:rPr lang="tr-TR" i="1" dirty="0" smtClean="0"/>
              <a:t>Yemek borusunda cerrahi olarak birleştirilen iki uç arasında daralma (</a:t>
            </a:r>
            <a:r>
              <a:rPr lang="tr-TR" i="1" dirty="0" smtClean="0">
                <a:solidFill>
                  <a:srgbClr val="C00000"/>
                </a:solidFill>
                <a:effectLst>
                  <a:outerShdw blurRad="38100" dist="38100" dir="2700000" algn="tl">
                    <a:srgbClr val="000000">
                      <a:alpha val="43137"/>
                    </a:srgbClr>
                  </a:outerShdw>
                </a:effectLst>
              </a:rPr>
              <a:t>yara iyileştikçe bölge daralır</a:t>
            </a:r>
            <a:r>
              <a:rPr lang="tr-TR" i="1" dirty="0" smtClean="0"/>
              <a:t>)</a:t>
            </a:r>
          </a:p>
          <a:p>
            <a:pPr lvl="1"/>
            <a:endParaRPr lang="tr-TR" i="1" dirty="0" smtClean="0"/>
          </a:p>
          <a:p>
            <a:pPr lvl="1"/>
            <a:r>
              <a:rPr lang="tr-TR" i="1" dirty="0" smtClean="0"/>
              <a:t>Daralma nedeniyle yemek borusu açılamaz ve besin geçişine izin vermez. </a:t>
            </a:r>
          </a:p>
          <a:p>
            <a:pPr lvl="1"/>
            <a:endParaRPr lang="tr-TR" b="1" dirty="0" smtClean="0">
              <a:solidFill>
                <a:srgbClr val="C00000"/>
              </a:solidFill>
            </a:endParaRPr>
          </a:p>
          <a:p>
            <a:pPr lvl="1"/>
            <a:r>
              <a:rPr lang="tr-TR" b="1" dirty="0" smtClean="0">
                <a:solidFill>
                  <a:srgbClr val="C00000"/>
                </a:solidFill>
              </a:rPr>
              <a:t>Tedavi: </a:t>
            </a:r>
            <a:r>
              <a:rPr lang="tr-TR" dirty="0" err="1" smtClean="0"/>
              <a:t>Dilatasyon</a:t>
            </a:r>
            <a:r>
              <a:rPr lang="tr-TR" dirty="0" smtClean="0"/>
              <a:t> (açılma, genişletme)</a:t>
            </a:r>
          </a:p>
          <a:p>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 (2)</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Katı gıdalara geçişte zorluk</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Oral alıma karşı isteksizlik/besin reddi</a:t>
            </a:r>
          </a:p>
          <a:p>
            <a:pPr marL="514350" indent="-514350">
              <a:buFont typeface="+mj-lt"/>
              <a:buAutoNum type="arabicPeriod"/>
            </a:pPr>
            <a:r>
              <a:rPr lang="tr-TR" sz="3600" i="1" dirty="0" smtClean="0">
                <a:effectLst>
                  <a:outerShdw blurRad="38100" dist="38100" dir="2700000" algn="tl">
                    <a:srgbClr val="000000">
                      <a:alpha val="43137"/>
                    </a:srgbClr>
                  </a:outerShdw>
                </a:effectLst>
              </a:rPr>
              <a:t>Yutma bozukluğu</a:t>
            </a: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Gastroözofageal</a:t>
            </a:r>
            <a:r>
              <a:rPr lang="tr-TR" i="1" dirty="0" smtClean="0">
                <a:solidFill>
                  <a:schemeClr val="bg1">
                    <a:lumMod val="65000"/>
                  </a:schemeClr>
                </a:solidFill>
                <a:effectLst>
                  <a:outerShdw blurRad="38100" dist="38100" dir="2700000" algn="tl">
                    <a:srgbClr val="000000">
                      <a:alpha val="43137"/>
                    </a:srgbClr>
                  </a:outerShdw>
                </a:effectLst>
              </a:rPr>
              <a:t> </a:t>
            </a:r>
            <a:r>
              <a:rPr lang="tr-TR" i="1" dirty="0" err="1" smtClean="0">
                <a:solidFill>
                  <a:schemeClr val="bg1">
                    <a:lumMod val="65000"/>
                  </a:schemeClr>
                </a:solidFill>
                <a:effectLst>
                  <a:outerShdw blurRad="38100" dist="38100" dir="2700000" algn="tl">
                    <a:srgbClr val="000000">
                      <a:alpha val="43137"/>
                    </a:srgbClr>
                  </a:outerShdw>
                </a:effectLst>
              </a:rPr>
              <a:t>reflü</a:t>
            </a:r>
            <a:endParaRPr lang="tr-TR" i="1" dirty="0" smtClean="0">
              <a:solidFill>
                <a:schemeClr val="bg1">
                  <a:lumMod val="65000"/>
                </a:schemeClr>
              </a:solidFill>
              <a:effectLst>
                <a:outerShdw blurRad="38100" dist="38100" dir="2700000" algn="tl">
                  <a:srgbClr val="000000">
                    <a:alpha val="43137"/>
                  </a:srgbClr>
                </a:outerShdw>
              </a:effectLst>
            </a:endParaRP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27100"/>
          </a:xfrm>
        </p:spPr>
        <p:txBody>
          <a:bodyPr/>
          <a:lstStyle/>
          <a:p>
            <a:r>
              <a:rPr lang="tr-TR" i="1" dirty="0" err="1" smtClean="0">
                <a:effectLst>
                  <a:outerShdw blurRad="38100" dist="38100" dir="2700000" algn="tl">
                    <a:srgbClr val="000000">
                      <a:alpha val="43137"/>
                    </a:srgbClr>
                  </a:outerShdw>
                </a:effectLst>
              </a:rPr>
              <a:t>Özofagus</a:t>
            </a:r>
            <a:r>
              <a:rPr lang="tr-TR" i="1" dirty="0" smtClean="0">
                <a:effectLst>
                  <a:outerShdw blurRad="38100" dist="38100" dir="2700000" algn="tl">
                    <a:srgbClr val="000000">
                      <a:alpha val="43137"/>
                    </a:srgbClr>
                  </a:outerShdw>
                </a:effectLst>
              </a:rPr>
              <a:t> </a:t>
            </a:r>
            <a:r>
              <a:rPr lang="tr-TR" i="1" dirty="0" err="1" smtClean="0">
                <a:effectLst>
                  <a:outerShdw blurRad="38100" dist="38100" dir="2700000" algn="tl">
                    <a:srgbClr val="000000">
                      <a:alpha val="43137"/>
                    </a:srgbClr>
                  </a:outerShdw>
                </a:effectLst>
              </a:rPr>
              <a:t>Atrezisi</a:t>
            </a:r>
            <a:r>
              <a:rPr lang="tr-TR" i="1" dirty="0" smtClean="0">
                <a:effectLst>
                  <a:outerShdw blurRad="38100" dist="38100" dir="2700000" algn="tl">
                    <a:srgbClr val="000000">
                      <a:alpha val="43137"/>
                    </a:srgbClr>
                  </a:outerShdw>
                </a:effectLst>
              </a:rPr>
              <a:t> (EA)</a:t>
            </a:r>
            <a:endParaRPr lang="tr-TR" i="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268760"/>
            <a:ext cx="8229600" cy="2880320"/>
          </a:xfrm>
        </p:spPr>
        <p:txBody>
          <a:bodyPr/>
          <a:lstStyle/>
          <a:p>
            <a:r>
              <a:rPr lang="tr-TR" sz="2800" i="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Yemek borusunun (</a:t>
            </a:r>
            <a:r>
              <a:rPr lang="tr-TR" sz="2800" i="1" dirty="0" err="1" smtClean="0">
                <a:solidFill>
                  <a:srgbClr val="0000FF"/>
                </a:solidFill>
                <a:effectLst>
                  <a:outerShdw blurRad="38100" dist="38100" dir="2700000" algn="tl">
                    <a:srgbClr val="000000">
                      <a:alpha val="43137"/>
                    </a:srgbClr>
                  </a:outerShdw>
                </a:effectLst>
                <a:latin typeface="Arial" pitchFamily="34" charset="0"/>
                <a:cs typeface="Arial" pitchFamily="34" charset="0"/>
              </a:rPr>
              <a:t>özofagus</a:t>
            </a:r>
            <a:r>
              <a:rPr lang="tr-TR" sz="2800" i="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doğuştan bir kısmının oluşmaması </a:t>
            </a:r>
          </a:p>
          <a:p>
            <a:pPr lvl="1"/>
            <a:r>
              <a:rPr lang="tr-TR" sz="2400" i="1" dirty="0" smtClean="0">
                <a:latin typeface="Arial" pitchFamily="34" charset="0"/>
                <a:cs typeface="Arial" pitchFamily="34" charset="0"/>
              </a:rPr>
              <a:t>Yutak ile mide arasında geçiş sağlanamaz</a:t>
            </a:r>
          </a:p>
          <a:p>
            <a:pPr lvl="1"/>
            <a:r>
              <a:rPr lang="tr-TR" sz="2400" i="1" dirty="0" smtClean="0">
                <a:latin typeface="Arial" pitchFamily="34" charset="0"/>
                <a:cs typeface="Arial" pitchFamily="34" charset="0"/>
              </a:rPr>
              <a:t>Besin/salya mideye iletilemez</a:t>
            </a:r>
          </a:p>
          <a:p>
            <a:pPr lvl="1"/>
            <a:r>
              <a:rPr lang="tr-TR" sz="2400" i="1" dirty="0" smtClean="0">
                <a:latin typeface="Arial" pitchFamily="34" charset="0"/>
                <a:cs typeface="Arial" pitchFamily="34" charset="0"/>
              </a:rPr>
              <a:t>Bir çoğunda TEF eşlik eder</a:t>
            </a:r>
          </a:p>
          <a:p>
            <a:endParaRPr lang="tr-TR" sz="2800" i="1" dirty="0">
              <a:latin typeface="Arial" pitchFamily="34" charset="0"/>
              <a:cs typeface="Arial" pitchFamily="34" charset="0"/>
            </a:endParaRPr>
          </a:p>
        </p:txBody>
      </p:sp>
      <p:sp>
        <p:nvSpPr>
          <p:cNvPr id="4" name="Başlık 1"/>
          <p:cNvSpPr txBox="1">
            <a:spLocks/>
          </p:cNvSpPr>
          <p:nvPr/>
        </p:nvSpPr>
        <p:spPr bwMode="gray">
          <a:xfrm>
            <a:off x="539552" y="3942060"/>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4000" b="1" i="1" u="none" strike="noStrike" kern="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mj-lt"/>
                <a:ea typeface="+mj-ea"/>
                <a:cs typeface="+mj-cs"/>
              </a:rPr>
              <a:t>Trakeaözofageal</a:t>
            </a:r>
            <a:r>
              <a:rPr kumimoji="0" lang="tr-TR" sz="4000" b="1" i="1"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Fistül (TEF)</a:t>
            </a:r>
            <a:endParaRPr kumimoji="0" lang="tr-TR" sz="4000" b="1" i="1"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6" name="İçerik Yer Tutucusu 2"/>
          <p:cNvSpPr txBox="1">
            <a:spLocks/>
          </p:cNvSpPr>
          <p:nvPr/>
        </p:nvSpPr>
        <p:spPr bwMode="gray">
          <a:xfrm>
            <a:off x="467544" y="4797152"/>
            <a:ext cx="85324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tr-TR" sz="2800" i="1" kern="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Yemek borusu ve soluk borusu (</a:t>
            </a:r>
            <a:r>
              <a:rPr lang="tr-TR" sz="2800" i="1" kern="0" dirty="0" err="1" smtClean="0">
                <a:solidFill>
                  <a:srgbClr val="0000FF"/>
                </a:solidFill>
                <a:effectLst>
                  <a:outerShdw blurRad="38100" dist="38100" dir="2700000" algn="tl">
                    <a:srgbClr val="000000">
                      <a:alpha val="43137"/>
                    </a:srgbClr>
                  </a:outerShdw>
                </a:effectLst>
                <a:latin typeface="Arial" pitchFamily="34" charset="0"/>
                <a:cs typeface="Arial" pitchFamily="34" charset="0"/>
              </a:rPr>
              <a:t>trakea</a:t>
            </a:r>
            <a:r>
              <a:rPr lang="tr-TR" sz="2800" i="1" kern="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arasındaki anormal bir bağlantıdır (fistül)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tr-TR" sz="2800" b="0" i="1"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4549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effectLst>
                  <a:outerShdw blurRad="38100" dist="38100" dir="2700000" algn="tl">
                    <a:srgbClr val="000000">
                      <a:alpha val="43137"/>
                    </a:srgbClr>
                  </a:outerShdw>
                </a:effectLst>
              </a:rPr>
              <a:t>3. Yutma Bozukluğu</a:t>
            </a:r>
            <a:endParaRPr lang="tr-TR" i="1" dirty="0">
              <a:effectLst>
                <a:outerShdw blurRad="38100" dist="38100" dir="2700000" algn="tl">
                  <a:srgbClr val="000000">
                    <a:alpha val="43137"/>
                  </a:srgbClr>
                </a:outerShdw>
              </a:effectLst>
            </a:endParaRPr>
          </a:p>
        </p:txBody>
      </p:sp>
      <p:sp>
        <p:nvSpPr>
          <p:cNvPr id="5" name="2 İçerik Yer Tutucusu"/>
          <p:cNvSpPr>
            <a:spLocks noGrp="1"/>
          </p:cNvSpPr>
          <p:nvPr>
            <p:ph idx="1"/>
          </p:nvPr>
        </p:nvSpPr>
        <p:spPr>
          <a:xfrm>
            <a:off x="457200" y="1412776"/>
            <a:ext cx="8229600" cy="5040560"/>
          </a:xfrm>
        </p:spPr>
        <p:txBody>
          <a:bodyPr>
            <a:normAutofit lnSpcReduction="10000"/>
          </a:bodyPr>
          <a:lstStyle/>
          <a:p>
            <a:pPr lvl="0" algn="just"/>
            <a:r>
              <a:rPr lang="tr-TR" sz="2800" dirty="0" smtClean="0">
                <a:latin typeface="Arial Narrow" pitchFamily="34" charset="0"/>
              </a:rPr>
              <a:t>Besinlere karşı isteksizlik</a:t>
            </a:r>
          </a:p>
          <a:p>
            <a:pPr lvl="0" algn="just"/>
            <a:r>
              <a:rPr lang="tr-TR" sz="2800" dirty="0" smtClean="0">
                <a:latin typeface="Arial Narrow" pitchFamily="34" charset="0"/>
              </a:rPr>
              <a:t>Beslenme sırasında kasların gerilmesi</a:t>
            </a:r>
          </a:p>
          <a:p>
            <a:pPr lvl="0" algn="just"/>
            <a:r>
              <a:rPr lang="tr-TR" sz="2800" dirty="0" smtClean="0">
                <a:latin typeface="Arial Narrow" pitchFamily="34" charset="0"/>
              </a:rPr>
              <a:t>Beslenme süresinin uzaması (&gt; 30 </a:t>
            </a:r>
            <a:r>
              <a:rPr lang="tr-TR" sz="2800" dirty="0" err="1" smtClean="0">
                <a:latin typeface="Arial Narrow" pitchFamily="34" charset="0"/>
              </a:rPr>
              <a:t>dk</a:t>
            </a:r>
            <a:r>
              <a:rPr lang="tr-TR" sz="2800" dirty="0" smtClean="0">
                <a:latin typeface="Arial Narrow" pitchFamily="34" charset="0"/>
              </a:rPr>
              <a:t>)</a:t>
            </a:r>
          </a:p>
          <a:p>
            <a:pPr lvl="0" algn="just"/>
            <a:r>
              <a:rPr lang="tr-TR" sz="2800" dirty="0" smtClean="0">
                <a:latin typeface="Arial Narrow" pitchFamily="34" charset="0"/>
              </a:rPr>
              <a:t>Bulantı, beslenme sırasında öksürme ya da öğürme </a:t>
            </a:r>
          </a:p>
          <a:p>
            <a:pPr lvl="0" algn="just"/>
            <a:r>
              <a:rPr lang="tr-TR" sz="2800" dirty="0" smtClean="0">
                <a:latin typeface="Arial Narrow" pitchFamily="34" charset="0"/>
              </a:rPr>
              <a:t>Beslenme sırasında nefes alıp vermede güçlük, hırıltı </a:t>
            </a:r>
          </a:p>
          <a:p>
            <a:pPr algn="just"/>
            <a:r>
              <a:rPr lang="tr-TR" sz="2800" dirty="0" err="1" smtClean="0">
                <a:latin typeface="Arial Narrow" pitchFamily="34" charset="0"/>
              </a:rPr>
              <a:t>Reflü</a:t>
            </a:r>
            <a:endParaRPr lang="tr-TR" sz="2800" dirty="0" smtClean="0">
              <a:latin typeface="Arial Narrow" pitchFamily="34" charset="0"/>
            </a:endParaRPr>
          </a:p>
          <a:p>
            <a:pPr lvl="0" algn="just"/>
            <a:r>
              <a:rPr lang="tr-TR" sz="2800" dirty="0" smtClean="0">
                <a:latin typeface="Arial Narrow" pitchFamily="34" charset="0"/>
              </a:rPr>
              <a:t>Büyüme yetersizliği </a:t>
            </a:r>
          </a:p>
          <a:p>
            <a:pPr algn="just"/>
            <a:r>
              <a:rPr lang="tr-TR" sz="2800" dirty="0" smtClean="0">
                <a:latin typeface="Arial Narrow" pitchFamily="34" charset="0"/>
              </a:rPr>
              <a:t>Beslenme sırasında yorulma</a:t>
            </a:r>
          </a:p>
          <a:p>
            <a:pPr algn="just"/>
            <a:r>
              <a:rPr lang="tr-TR" sz="2800" b="1" dirty="0" smtClean="0">
                <a:effectLst>
                  <a:outerShdw blurRad="38100" dist="38100" dir="2700000" algn="tl">
                    <a:srgbClr val="000000">
                      <a:alpha val="43137"/>
                    </a:srgbClr>
                  </a:outerShdw>
                </a:effectLst>
                <a:latin typeface="Arial Narrow" pitchFamily="34" charset="0"/>
              </a:rPr>
              <a:t>Kronik akciğer enfeksiyonları ve akciğer hastalığı (</a:t>
            </a:r>
            <a:r>
              <a:rPr lang="tr-TR" sz="2800" b="1" dirty="0" err="1" smtClean="0">
                <a:effectLst>
                  <a:outerShdw blurRad="38100" dist="38100" dir="2700000" algn="tl">
                    <a:srgbClr val="000000">
                      <a:alpha val="43137"/>
                    </a:srgbClr>
                  </a:outerShdw>
                </a:effectLst>
                <a:latin typeface="Arial Narrow" pitchFamily="34" charset="0"/>
              </a:rPr>
              <a:t>Aspirasyon</a:t>
            </a:r>
            <a:r>
              <a:rPr lang="tr-TR" sz="2800" b="1" dirty="0" smtClean="0">
                <a:effectLst>
                  <a:outerShdw blurRad="38100" dist="38100" dir="2700000" algn="tl">
                    <a:srgbClr val="000000">
                      <a:alpha val="43137"/>
                    </a:srgbClr>
                  </a:outerShdw>
                </a:effectLst>
                <a:latin typeface="Arial Narrow" pitchFamily="34" charset="0"/>
              </a:rPr>
              <a:t>)</a:t>
            </a:r>
          </a:p>
          <a:p>
            <a:pPr lvl="0" algn="just"/>
            <a:endParaRPr lang="tr-TR" sz="2800" dirty="0" smtClean="0">
              <a:latin typeface="Arial Narrow" pitchFamily="34" charset="0"/>
            </a:endParaRPr>
          </a:p>
        </p:txBody>
      </p:sp>
      <p:grpSp>
        <p:nvGrpSpPr>
          <p:cNvPr id="6" name="5 Grup"/>
          <p:cNvGrpSpPr/>
          <p:nvPr/>
        </p:nvGrpSpPr>
        <p:grpSpPr>
          <a:xfrm>
            <a:off x="395536" y="1412776"/>
            <a:ext cx="8352928" cy="4824536"/>
            <a:chOff x="467544" y="1412776"/>
            <a:chExt cx="8352928" cy="4824536"/>
          </a:xfrm>
        </p:grpSpPr>
        <p:grpSp>
          <p:nvGrpSpPr>
            <p:cNvPr id="7" name="8 Grup"/>
            <p:cNvGrpSpPr/>
            <p:nvPr/>
          </p:nvGrpSpPr>
          <p:grpSpPr>
            <a:xfrm>
              <a:off x="467544" y="1412776"/>
              <a:ext cx="8352928" cy="4824536"/>
              <a:chOff x="467544" y="1484784"/>
              <a:chExt cx="8352928" cy="4824536"/>
            </a:xfrm>
          </p:grpSpPr>
          <p:sp>
            <p:nvSpPr>
              <p:cNvPr id="9" name="8 Dikdörtgen"/>
              <p:cNvSpPr/>
              <p:nvPr/>
            </p:nvSpPr>
            <p:spPr>
              <a:xfrm>
                <a:off x="467544" y="1484784"/>
                <a:ext cx="8352928" cy="4824536"/>
              </a:xfrm>
              <a:prstGeom prst="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2"/>
              <p:cNvPicPr>
                <a:picLocks noChangeAspect="1" noChangeArrowheads="1"/>
              </p:cNvPicPr>
              <p:nvPr/>
            </p:nvPicPr>
            <p:blipFill>
              <a:blip r:embed="rId2" cstate="print"/>
              <a:srcRect/>
              <a:stretch>
                <a:fillRect/>
              </a:stretch>
            </p:blipFill>
            <p:spPr bwMode="auto">
              <a:xfrm>
                <a:off x="611560" y="1772816"/>
                <a:ext cx="4680520" cy="4083831"/>
              </a:xfrm>
              <a:prstGeom prst="rect">
                <a:avLst/>
              </a:prstGeom>
              <a:noFill/>
              <a:ln w="9525">
                <a:noFill/>
                <a:miter lim="800000"/>
                <a:headEnd/>
                <a:tailEnd/>
              </a:ln>
            </p:spPr>
          </p:pic>
        </p:grpSp>
        <p:sp>
          <p:nvSpPr>
            <p:cNvPr id="8" name="7 Dikdörtgen"/>
            <p:cNvSpPr/>
            <p:nvPr/>
          </p:nvSpPr>
          <p:spPr>
            <a:xfrm>
              <a:off x="3995936" y="1772816"/>
              <a:ext cx="4572000" cy="3170099"/>
            </a:xfrm>
            <a:prstGeom prst="rect">
              <a:avLst/>
            </a:prstGeom>
          </p:spPr>
          <p:txBody>
            <a:bodyPr>
              <a:spAutoFit/>
            </a:bodyPr>
            <a:lstStyle/>
            <a:p>
              <a:pPr algn="r">
                <a:buNone/>
              </a:pPr>
              <a:endParaRPr lang="tr-TR" sz="4000" b="1" i="1" dirty="0" smtClean="0">
                <a:latin typeface="Arial Narrow" pitchFamily="34" charset="0"/>
              </a:endParaRPr>
            </a:p>
            <a:p>
              <a:pPr algn="r">
                <a:buNone/>
              </a:pPr>
              <a:endParaRPr lang="tr-TR" sz="4000" b="1" i="1" dirty="0">
                <a:latin typeface="Arial Narrow" pitchFamily="34" charset="0"/>
              </a:endParaRPr>
            </a:p>
            <a:p>
              <a:pPr algn="r">
                <a:buNone/>
              </a:pPr>
              <a:r>
                <a:rPr lang="tr-TR" sz="4000" b="1" i="1" dirty="0" smtClean="0">
                  <a:latin typeface="Arial Narrow" pitchFamily="34" charset="0"/>
                </a:rPr>
                <a:t>Yutmanın klinik olarak incelenmesi gerekebilir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effectLst>
                  <a:outerShdw blurRad="38100" dist="38100" dir="2700000" algn="tl">
                    <a:srgbClr val="000000">
                      <a:alpha val="43137"/>
                    </a:srgbClr>
                  </a:outerShdw>
                </a:effectLst>
              </a:rPr>
              <a:t>3. Yutma Bozukluğu</a:t>
            </a:r>
            <a:endParaRPr lang="tr-TR" dirty="0"/>
          </a:p>
        </p:txBody>
      </p:sp>
      <p:pic>
        <p:nvPicPr>
          <p:cNvPr id="14" name="Picture 12" descr="http://blogs.scientificamerican.com/media/inline/blog/Image/family_cancer_history_scree.jpg"/>
          <p:cNvPicPr>
            <a:picLocks noChangeAspect="1" noChangeArrowheads="1"/>
          </p:cNvPicPr>
          <p:nvPr/>
        </p:nvPicPr>
        <p:blipFill>
          <a:blip r:embed="rId2" cstate="print"/>
          <a:srcRect/>
          <a:stretch>
            <a:fillRect/>
          </a:stretch>
        </p:blipFill>
        <p:spPr bwMode="auto">
          <a:xfrm>
            <a:off x="7596336" y="1268760"/>
            <a:ext cx="1289508" cy="1015735"/>
          </a:xfrm>
          <a:prstGeom prst="rect">
            <a:avLst/>
          </a:prstGeom>
          <a:noFill/>
        </p:spPr>
      </p:pic>
      <p:pic>
        <p:nvPicPr>
          <p:cNvPr id="15" name="Picture 8" descr="http://www.llow.it/wordpress/wp-content/uploads/2011/02/facebook-like-buton.png"/>
          <p:cNvPicPr>
            <a:picLocks noChangeAspect="1" noChangeArrowheads="1"/>
          </p:cNvPicPr>
          <p:nvPr/>
        </p:nvPicPr>
        <p:blipFill>
          <a:blip r:embed="rId3" cstate="print"/>
          <a:srcRect r="50142"/>
          <a:stretch>
            <a:fillRect/>
          </a:stretch>
        </p:blipFill>
        <p:spPr bwMode="auto">
          <a:xfrm>
            <a:off x="0" y="2924944"/>
            <a:ext cx="1677675" cy="1703090"/>
          </a:xfrm>
          <a:prstGeom prst="rect">
            <a:avLst/>
          </a:prstGeom>
          <a:noFill/>
        </p:spPr>
      </p:pic>
      <p:sp>
        <p:nvSpPr>
          <p:cNvPr id="16" name="15 Yuvarlatılmış Dikdörtgen"/>
          <p:cNvSpPr/>
          <p:nvPr/>
        </p:nvSpPr>
        <p:spPr>
          <a:xfrm>
            <a:off x="1691680" y="1412776"/>
            <a:ext cx="5688632" cy="62068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1" u="none" strike="noStrike" kern="0" cap="none" spc="0" normalizeH="0" baseline="0" noProof="0" dirty="0" smtClean="0">
                <a:ln>
                  <a:noFill/>
                </a:ln>
                <a:solidFill>
                  <a:sysClr val="window" lastClr="FFFFFF"/>
                </a:solidFill>
                <a:effectLst/>
                <a:uLnTx/>
                <a:uFillTx/>
                <a:latin typeface="Arial Narrow" pitchFamily="34" charset="0"/>
                <a:ea typeface="+mn-ea"/>
                <a:cs typeface="+mn-cs"/>
              </a:rPr>
              <a:t>Klinik Değerlendirme</a:t>
            </a:r>
            <a:endParaRPr kumimoji="0" lang="tr-TR" sz="3200" b="1" i="1" u="none" strike="noStrike" kern="0" cap="none" spc="0" normalizeH="0" baseline="0" noProof="0" dirty="0">
              <a:ln>
                <a:noFill/>
              </a:ln>
              <a:solidFill>
                <a:sysClr val="window" lastClr="FFFFFF"/>
              </a:solidFill>
              <a:effectLst/>
              <a:uLnTx/>
              <a:uFillTx/>
              <a:latin typeface="Arial Narrow" pitchFamily="34" charset="0"/>
              <a:ea typeface="+mn-ea"/>
              <a:cs typeface="+mn-cs"/>
            </a:endParaRPr>
          </a:p>
        </p:txBody>
      </p:sp>
      <p:pic>
        <p:nvPicPr>
          <p:cNvPr id="17" name="Picture 2" descr="http://clipart-finder.com/data/png/black_arrow.png"/>
          <p:cNvPicPr>
            <a:picLocks noChangeAspect="1" noChangeArrowheads="1"/>
          </p:cNvPicPr>
          <p:nvPr/>
        </p:nvPicPr>
        <p:blipFill>
          <a:blip r:embed="rId4" cstate="print"/>
          <a:srcRect t="43024" b="13952"/>
          <a:stretch>
            <a:fillRect/>
          </a:stretch>
        </p:blipFill>
        <p:spPr bwMode="auto">
          <a:xfrm>
            <a:off x="611560" y="3212976"/>
            <a:ext cx="7488832" cy="1080120"/>
          </a:xfrm>
          <a:prstGeom prst="rect">
            <a:avLst/>
          </a:prstGeom>
          <a:noFill/>
        </p:spPr>
      </p:pic>
      <p:sp>
        <p:nvSpPr>
          <p:cNvPr id="18" name="17 Dikdörtgen"/>
          <p:cNvSpPr/>
          <p:nvPr/>
        </p:nvSpPr>
        <p:spPr>
          <a:xfrm>
            <a:off x="2267744" y="1988840"/>
            <a:ext cx="4572000" cy="954107"/>
          </a:xfrm>
          <a:prstGeom prst="rect">
            <a:avLst/>
          </a:prstGeom>
        </p:spPr>
        <p:txBody>
          <a:bodyPr>
            <a:spAutoFit/>
          </a:bodyPr>
          <a:lstStyle/>
          <a:p>
            <a:pPr algn="ctr"/>
            <a:r>
              <a:rPr lang="tr-TR" sz="2800" i="1" dirty="0" smtClean="0">
                <a:latin typeface="Arial Narrow" pitchFamily="34" charset="0"/>
              </a:rPr>
              <a:t>“Çocuk ağızdan besin ve sıvıları güvenli bir şekilde alabilir mi?</a:t>
            </a:r>
          </a:p>
        </p:txBody>
      </p:sp>
      <p:pic>
        <p:nvPicPr>
          <p:cNvPr id="19" name="Picture 10" descr="http://www.llow.it/wordpress/wp-content/uploads/2011/02/facebook-like-buton.png"/>
          <p:cNvPicPr>
            <a:picLocks noChangeAspect="1" noChangeArrowheads="1"/>
          </p:cNvPicPr>
          <p:nvPr/>
        </p:nvPicPr>
        <p:blipFill>
          <a:blip r:embed="rId3" cstate="print"/>
          <a:srcRect l="49084"/>
          <a:stretch>
            <a:fillRect/>
          </a:stretch>
        </p:blipFill>
        <p:spPr bwMode="auto">
          <a:xfrm>
            <a:off x="7477922" y="2780928"/>
            <a:ext cx="1666078" cy="1656184"/>
          </a:xfrm>
          <a:prstGeom prst="rect">
            <a:avLst/>
          </a:prstGeom>
          <a:noFill/>
        </p:spPr>
      </p:pic>
      <p:sp>
        <p:nvSpPr>
          <p:cNvPr id="21" name="20 Dikdörtgen"/>
          <p:cNvSpPr/>
          <p:nvPr/>
        </p:nvSpPr>
        <p:spPr>
          <a:xfrm>
            <a:off x="1619672" y="4316611"/>
            <a:ext cx="7524328" cy="3000821"/>
          </a:xfrm>
          <a:prstGeom prst="rect">
            <a:avLst/>
          </a:prstGeom>
        </p:spPr>
        <p:txBody>
          <a:bodyPr wrap="square">
            <a:spAutoFit/>
          </a:bodyPr>
          <a:lstStyle/>
          <a:p>
            <a:pPr algn="r"/>
            <a:r>
              <a:rPr lang="tr-TR" sz="2700" b="1" i="1" dirty="0" smtClean="0">
                <a:latin typeface="Arial Narrow" pitchFamily="34" charset="0"/>
              </a:rPr>
              <a:t>Akciğerlere kaçma riski (</a:t>
            </a:r>
            <a:r>
              <a:rPr lang="tr-TR" sz="2700" b="1" i="1" dirty="0" err="1" smtClean="0">
                <a:latin typeface="Arial Narrow" pitchFamily="34" charset="0"/>
              </a:rPr>
              <a:t>aspirasyon</a:t>
            </a:r>
            <a:r>
              <a:rPr lang="tr-TR" sz="2700" b="1" i="1" dirty="0" smtClean="0">
                <a:latin typeface="Arial Narrow" pitchFamily="34" charset="0"/>
              </a:rPr>
              <a:t>) </a:t>
            </a:r>
            <a:r>
              <a:rPr lang="tr-TR" sz="2700" i="1" dirty="0" smtClean="0">
                <a:latin typeface="Arial Narrow" pitchFamily="34" charset="0"/>
              </a:rPr>
              <a:t>(+)</a:t>
            </a:r>
          </a:p>
          <a:p>
            <a:pPr marL="514350" indent="-514350" algn="r">
              <a:buFont typeface="+mj-lt"/>
              <a:buAutoNum type="arabicPeriod"/>
            </a:pPr>
            <a:r>
              <a:rPr lang="tr-TR" sz="2700" i="1" dirty="0" smtClean="0">
                <a:latin typeface="Arial Narrow" pitchFamily="34" charset="0"/>
              </a:rPr>
              <a:t>Yutma rehabilitasyonu</a:t>
            </a:r>
          </a:p>
          <a:p>
            <a:pPr marL="514350" indent="-514350" algn="r">
              <a:buFont typeface="+mj-lt"/>
              <a:buAutoNum type="arabicPeriod"/>
            </a:pPr>
            <a:r>
              <a:rPr lang="tr-TR" sz="2700" b="1" i="1" dirty="0" smtClean="0">
                <a:solidFill>
                  <a:srgbClr val="C00000"/>
                </a:solidFill>
                <a:latin typeface="Arial Narrow" pitchFamily="34" charset="0"/>
              </a:rPr>
              <a:t>Kıvam değişikliği</a:t>
            </a:r>
          </a:p>
          <a:p>
            <a:pPr marL="514350" indent="-514350" algn="r">
              <a:buFont typeface="+mj-lt"/>
              <a:buAutoNum type="arabicPeriod"/>
            </a:pPr>
            <a:r>
              <a:rPr lang="tr-TR" sz="2700" i="1" dirty="0" smtClean="0">
                <a:latin typeface="Arial Narrow" pitchFamily="34" charset="0"/>
              </a:rPr>
              <a:t>Beslenme tüpü (sıvı+kıvamlılar </a:t>
            </a:r>
          </a:p>
          <a:p>
            <a:pPr marL="514350" indent="-514350" algn="r"/>
            <a:r>
              <a:rPr lang="tr-TR" sz="2700" i="1" dirty="0" smtClean="0">
                <a:latin typeface="Arial Narrow" pitchFamily="34" charset="0"/>
              </a:rPr>
              <a:t>problemli ise)</a:t>
            </a:r>
          </a:p>
          <a:p>
            <a:pPr marL="514350" indent="-514350" algn="r">
              <a:buFont typeface="+mj-lt"/>
              <a:buAutoNum type="arabicPeriod"/>
            </a:pPr>
            <a:endParaRPr lang="tr-TR" sz="2700" i="1" dirty="0" smtClean="0">
              <a:latin typeface="Arial Narrow" pitchFamily="34" charset="0"/>
            </a:endParaRPr>
          </a:p>
          <a:p>
            <a:pPr algn="r"/>
            <a:r>
              <a:rPr lang="tr-TR" sz="2700" i="1" dirty="0" smtClean="0">
                <a:latin typeface="Arial Narrow" pitchFamily="34" charset="0"/>
              </a:rPr>
              <a:t> </a:t>
            </a:r>
          </a:p>
        </p:txBody>
      </p:sp>
      <p:pic>
        <p:nvPicPr>
          <p:cNvPr id="23" name="Picture 2" descr="http://oralcancerdysphagia.wikispaces.com/file/view/MBS-150x150.jpg/165435153/MBS-150x150.jpg"/>
          <p:cNvPicPr>
            <a:picLocks noChangeAspect="1" noChangeArrowheads="1"/>
          </p:cNvPicPr>
          <p:nvPr/>
        </p:nvPicPr>
        <p:blipFill>
          <a:blip r:embed="rId5" cstate="print"/>
          <a:srcRect/>
          <a:stretch>
            <a:fillRect/>
          </a:stretch>
        </p:blipFill>
        <p:spPr bwMode="auto">
          <a:xfrm>
            <a:off x="395536" y="1340768"/>
            <a:ext cx="936104" cy="936104"/>
          </a:xfrm>
          <a:prstGeom prst="rect">
            <a:avLst/>
          </a:prstGeom>
          <a:noFill/>
        </p:spPr>
      </p:pic>
      <p:grpSp>
        <p:nvGrpSpPr>
          <p:cNvPr id="27" name="26 Grup"/>
          <p:cNvGrpSpPr/>
          <p:nvPr/>
        </p:nvGrpSpPr>
        <p:grpSpPr>
          <a:xfrm>
            <a:off x="1043608" y="4869160"/>
            <a:ext cx="3240360" cy="1765079"/>
            <a:chOff x="827584" y="3933056"/>
            <a:chExt cx="4473706" cy="2629177"/>
          </a:xfrm>
        </p:grpSpPr>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4" y="3933056"/>
              <a:ext cx="4463362" cy="129289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37928" y="5301209"/>
              <a:ext cx="4463362" cy="126102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effectLst>
                  <a:outerShdw blurRad="38100" dist="38100" dir="2700000" algn="tl">
                    <a:srgbClr val="000000">
                      <a:alpha val="43137"/>
                    </a:srgbClr>
                  </a:outerShdw>
                </a:effectLst>
              </a:rPr>
              <a:t>3. Yutma Bozukluğu</a:t>
            </a:r>
            <a:endParaRPr lang="tr-TR" dirty="0"/>
          </a:p>
        </p:txBody>
      </p:sp>
      <p:sp>
        <p:nvSpPr>
          <p:cNvPr id="3" name="2 İçerik Yer Tutucusu"/>
          <p:cNvSpPr>
            <a:spLocks noGrp="1"/>
          </p:cNvSpPr>
          <p:nvPr>
            <p:ph idx="1"/>
          </p:nvPr>
        </p:nvSpPr>
        <p:spPr/>
        <p:txBody>
          <a:bodyPr/>
          <a:lstStyle/>
          <a:p>
            <a:r>
              <a:rPr lang="tr-TR" b="1" dirty="0" smtClean="0">
                <a:solidFill>
                  <a:srgbClr val="0000FF"/>
                </a:solidFill>
                <a:effectLst>
                  <a:outerShdw blurRad="38100" dist="38100" dir="2700000" algn="tl">
                    <a:srgbClr val="000000">
                      <a:alpha val="43137"/>
                    </a:srgbClr>
                  </a:outerShdw>
                </a:effectLst>
              </a:rPr>
              <a:t>Sıvılarda </a:t>
            </a:r>
            <a:r>
              <a:rPr lang="tr-TR" b="1" dirty="0" err="1" smtClean="0">
                <a:solidFill>
                  <a:srgbClr val="0000FF"/>
                </a:solidFill>
                <a:effectLst>
                  <a:outerShdw blurRad="38100" dist="38100" dir="2700000" algn="tl">
                    <a:srgbClr val="000000">
                      <a:alpha val="43137"/>
                    </a:srgbClr>
                  </a:outerShdw>
                </a:effectLst>
              </a:rPr>
              <a:t>aspirasyon</a:t>
            </a:r>
            <a:r>
              <a:rPr lang="tr-TR" b="1" dirty="0" smtClean="0">
                <a:solidFill>
                  <a:srgbClr val="0000FF"/>
                </a:solidFill>
                <a:effectLst>
                  <a:outerShdw blurRad="38100" dist="38100" dir="2700000" algn="tl">
                    <a:srgbClr val="000000">
                      <a:alpha val="43137"/>
                    </a:srgbClr>
                  </a:outerShdw>
                </a:effectLst>
              </a:rPr>
              <a:t> (+)</a:t>
            </a:r>
          </a:p>
          <a:p>
            <a:pPr lvl="1"/>
            <a:r>
              <a:rPr lang="tr-TR" dirty="0" smtClean="0"/>
              <a:t>Ticari kıvam artırıcılar ile sıvı kıvamı nektar/bal kıvamına getirilir</a:t>
            </a:r>
          </a:p>
          <a:p>
            <a:endParaRPr lang="tr-TR" dirty="0" smtClean="0"/>
          </a:p>
          <a:p>
            <a:endParaRPr lang="tr-TR" dirty="0" smtClean="0"/>
          </a:p>
          <a:p>
            <a:endParaRPr lang="tr-TR" dirty="0" smtClean="0"/>
          </a:p>
          <a:p>
            <a:r>
              <a:rPr lang="tr-TR" b="1" dirty="0" smtClean="0">
                <a:solidFill>
                  <a:srgbClr val="0000FF"/>
                </a:solidFill>
                <a:effectLst>
                  <a:outerShdw blurRad="38100" dist="38100" dir="2700000" algn="tl">
                    <a:srgbClr val="000000">
                      <a:alpha val="43137"/>
                    </a:srgbClr>
                  </a:outerShdw>
                </a:effectLst>
              </a:rPr>
              <a:t>Sıvı + kıvamlılarda </a:t>
            </a:r>
            <a:r>
              <a:rPr lang="tr-TR" b="1" dirty="0" err="1" smtClean="0">
                <a:solidFill>
                  <a:srgbClr val="0000FF"/>
                </a:solidFill>
                <a:effectLst>
                  <a:outerShdw blurRad="38100" dist="38100" dir="2700000" algn="tl">
                    <a:srgbClr val="000000">
                      <a:alpha val="43137"/>
                    </a:srgbClr>
                  </a:outerShdw>
                </a:effectLst>
              </a:rPr>
              <a:t>aspirasyon</a:t>
            </a:r>
            <a:r>
              <a:rPr lang="tr-TR" b="1" dirty="0" smtClean="0">
                <a:solidFill>
                  <a:srgbClr val="0000FF"/>
                </a:solidFill>
                <a:effectLst>
                  <a:outerShdw blurRad="38100" dist="38100" dir="2700000" algn="tl">
                    <a:srgbClr val="000000">
                      <a:alpha val="43137"/>
                    </a:srgbClr>
                  </a:outerShdw>
                </a:effectLst>
              </a:rPr>
              <a:t> (+)</a:t>
            </a:r>
          </a:p>
          <a:p>
            <a:pPr lvl="1"/>
            <a:r>
              <a:rPr lang="tr-TR" dirty="0" smtClean="0"/>
              <a:t>Ağızdan alım bir süre kesilir, gereksinimler beslenme tüpü ile sağlanır</a:t>
            </a:r>
            <a:endParaRPr lang="tr-TR"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23728" y="3284984"/>
            <a:ext cx="4463362" cy="126102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6" descr="http://www.abbottitalia.com/images/multithick.jpg"/>
          <p:cNvPicPr>
            <a:picLocks noChangeAspect="1" noChangeArrowheads="1"/>
          </p:cNvPicPr>
          <p:nvPr/>
        </p:nvPicPr>
        <p:blipFill>
          <a:blip r:embed="rId3" cstate="print"/>
          <a:srcRect/>
          <a:stretch>
            <a:fillRect/>
          </a:stretch>
        </p:blipFill>
        <p:spPr bwMode="auto">
          <a:xfrm>
            <a:off x="6732240" y="2780928"/>
            <a:ext cx="994466" cy="1268761"/>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7358335" y="3429000"/>
            <a:ext cx="849561" cy="120034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 (2)</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Katı gıdalara geçişte zorluk</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Oral alıma karşı isteksizlik/besin reddi</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Yutma güçlüğü</a:t>
            </a:r>
          </a:p>
          <a:p>
            <a:pPr marL="514350" indent="-514350">
              <a:buFont typeface="+mj-lt"/>
              <a:buAutoNum type="arabicPeriod"/>
            </a:pPr>
            <a:r>
              <a:rPr lang="tr-TR" sz="3600" i="1" dirty="0" err="1" smtClean="0">
                <a:effectLst>
                  <a:outerShdw blurRad="38100" dist="38100" dir="2700000" algn="tl">
                    <a:srgbClr val="000000">
                      <a:alpha val="43137"/>
                    </a:srgbClr>
                  </a:outerShdw>
                </a:effectLst>
              </a:rPr>
              <a:t>Gastroözofageal</a:t>
            </a:r>
            <a:r>
              <a:rPr lang="tr-TR" sz="3600" i="1" dirty="0" smtClean="0">
                <a:effectLst>
                  <a:outerShdw blurRad="38100" dist="38100" dir="2700000" algn="tl">
                    <a:srgbClr val="000000">
                      <a:alpha val="43137"/>
                    </a:srgbClr>
                  </a:outerShdw>
                </a:effectLst>
              </a:rPr>
              <a:t> </a:t>
            </a:r>
            <a:r>
              <a:rPr lang="tr-TR" sz="3600" i="1" dirty="0" err="1" smtClean="0">
                <a:effectLst>
                  <a:outerShdw blurRad="38100" dist="38100" dir="2700000" algn="tl">
                    <a:srgbClr val="000000">
                      <a:alpha val="43137"/>
                    </a:srgbClr>
                  </a:outerShdw>
                </a:effectLst>
              </a:rPr>
              <a:t>reflü</a:t>
            </a:r>
            <a:endParaRPr lang="tr-TR" sz="3600" i="1" dirty="0" smtClean="0">
              <a:effectLst>
                <a:outerShdw blurRad="38100" dist="38100" dir="2700000" algn="tl">
                  <a:srgbClr val="000000">
                    <a:alpha val="43137"/>
                  </a:srgbClr>
                </a:outerShdw>
              </a:effectLst>
            </a:endParaRP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4. </a:t>
            </a:r>
            <a:r>
              <a:rPr lang="tr-TR" sz="4000" i="1" dirty="0" err="1" smtClean="0">
                <a:effectLst>
                  <a:outerShdw blurRad="38100" dist="38100" dir="2700000" algn="tl">
                    <a:srgbClr val="000000">
                      <a:alpha val="43137"/>
                    </a:srgbClr>
                  </a:outerShdw>
                </a:effectLst>
              </a:rPr>
              <a:t>Gastroözofageal</a:t>
            </a:r>
            <a:r>
              <a:rPr lang="tr-TR" sz="4000" i="1" dirty="0" smtClean="0">
                <a:effectLst>
                  <a:outerShdw blurRad="38100" dist="38100" dir="2700000" algn="tl">
                    <a:srgbClr val="000000">
                      <a:alpha val="43137"/>
                    </a:srgbClr>
                  </a:outerShdw>
                </a:effectLst>
              </a:rPr>
              <a:t> </a:t>
            </a:r>
            <a:r>
              <a:rPr lang="tr-TR" sz="4000" i="1" dirty="0" err="1" smtClean="0">
                <a:effectLst>
                  <a:outerShdw blurRad="38100" dist="38100" dir="2700000" algn="tl">
                    <a:srgbClr val="000000">
                      <a:alpha val="43137"/>
                    </a:srgbClr>
                  </a:outerShdw>
                </a:effectLst>
              </a:rPr>
              <a:t>Reflü</a:t>
            </a:r>
            <a:r>
              <a:rPr lang="tr-TR" sz="4000" i="1" dirty="0" smtClean="0">
                <a:effectLst>
                  <a:outerShdw blurRad="38100" dist="38100" dir="2700000" algn="tl">
                    <a:srgbClr val="000000">
                      <a:alpha val="43137"/>
                    </a:srgbClr>
                  </a:outerShdw>
                </a:effectLst>
              </a:rPr>
              <a:t> </a:t>
            </a:r>
            <a:endParaRPr lang="tr-TR" sz="4000" dirty="0"/>
          </a:p>
        </p:txBody>
      </p:sp>
      <p:sp>
        <p:nvSpPr>
          <p:cNvPr id="3" name="2 İçerik Yer Tutucusu"/>
          <p:cNvSpPr>
            <a:spLocks noGrp="1"/>
          </p:cNvSpPr>
          <p:nvPr>
            <p:ph idx="1"/>
          </p:nvPr>
        </p:nvSpPr>
        <p:spPr>
          <a:xfrm>
            <a:off x="457200" y="1412776"/>
            <a:ext cx="8229600" cy="5040560"/>
          </a:xfrm>
        </p:spPr>
        <p:txBody>
          <a:bodyPr/>
          <a:lstStyle/>
          <a:p>
            <a:r>
              <a:rPr lang="tr-TR" dirty="0" smtClean="0">
                <a:effectLst>
                  <a:outerShdw blurRad="38100" dist="38100" dir="2700000" algn="tl">
                    <a:srgbClr val="000000">
                      <a:alpha val="43137"/>
                    </a:srgbClr>
                  </a:outerShdw>
                </a:effectLst>
              </a:rPr>
              <a:t>EA/</a:t>
            </a:r>
            <a:r>
              <a:rPr lang="tr-TR" dirty="0" err="1" smtClean="0">
                <a:effectLst>
                  <a:outerShdw blurRad="38100" dist="38100" dir="2700000" algn="tl">
                    <a:srgbClr val="000000">
                      <a:alpha val="43137"/>
                    </a:srgbClr>
                  </a:outerShdw>
                </a:effectLst>
              </a:rPr>
              <a:t>TEF’li</a:t>
            </a:r>
            <a:r>
              <a:rPr lang="tr-TR" dirty="0" smtClean="0">
                <a:effectLst>
                  <a:outerShdw blurRad="38100" dist="38100" dir="2700000" algn="tl">
                    <a:srgbClr val="000000">
                      <a:alpha val="43137"/>
                    </a:srgbClr>
                  </a:outerShdw>
                </a:effectLst>
              </a:rPr>
              <a:t> bebeklerde oldukça sık görülür (sık kusma)</a:t>
            </a:r>
          </a:p>
          <a:p>
            <a:pPr lvl="1"/>
            <a:r>
              <a:rPr lang="tr-TR" i="1" dirty="0" smtClean="0"/>
              <a:t>Yemek boruları tam gelişmemiştir</a:t>
            </a:r>
          </a:p>
          <a:p>
            <a:pPr lvl="1"/>
            <a:r>
              <a:rPr lang="tr-TR" i="1" dirty="0" smtClean="0"/>
              <a:t>Yemek borusu kaslarının hareketleri yetersiz</a:t>
            </a:r>
          </a:p>
          <a:p>
            <a:pPr lvl="1"/>
            <a:r>
              <a:rPr lang="tr-TR" i="1" dirty="0" smtClean="0"/>
              <a:t>Darlık?</a:t>
            </a:r>
          </a:p>
          <a:p>
            <a:pPr lvl="1"/>
            <a:endParaRPr lang="tr-TR" dirty="0" smtClean="0"/>
          </a:p>
          <a:p>
            <a:pPr lvl="1"/>
            <a:endParaRPr lang="tr-TR" dirty="0" smtClean="0"/>
          </a:p>
          <a:p>
            <a:pPr lvl="1"/>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4. </a:t>
            </a:r>
            <a:r>
              <a:rPr lang="tr-TR" sz="4000" i="1" dirty="0" err="1" smtClean="0">
                <a:effectLst>
                  <a:outerShdw blurRad="38100" dist="38100" dir="2700000" algn="tl">
                    <a:srgbClr val="000000">
                      <a:alpha val="43137"/>
                    </a:srgbClr>
                  </a:outerShdw>
                </a:effectLst>
              </a:rPr>
              <a:t>Gastroözofageal</a:t>
            </a:r>
            <a:r>
              <a:rPr lang="tr-TR" sz="4000" i="1" dirty="0" smtClean="0">
                <a:effectLst>
                  <a:outerShdw blurRad="38100" dist="38100" dir="2700000" algn="tl">
                    <a:srgbClr val="000000">
                      <a:alpha val="43137"/>
                    </a:srgbClr>
                  </a:outerShdw>
                </a:effectLst>
              </a:rPr>
              <a:t> </a:t>
            </a:r>
            <a:r>
              <a:rPr lang="tr-TR" sz="4000" i="1" dirty="0" err="1" smtClean="0">
                <a:effectLst>
                  <a:outerShdw blurRad="38100" dist="38100" dir="2700000" algn="tl">
                    <a:srgbClr val="000000">
                      <a:alpha val="43137"/>
                    </a:srgbClr>
                  </a:outerShdw>
                </a:effectLst>
              </a:rPr>
              <a:t>Reflü</a:t>
            </a:r>
            <a:r>
              <a:rPr lang="tr-TR" sz="4000" i="1" dirty="0" smtClean="0">
                <a:effectLst>
                  <a:outerShdw blurRad="38100" dist="38100" dir="2700000" algn="tl">
                    <a:srgbClr val="000000">
                      <a:alpha val="43137"/>
                    </a:srgbClr>
                  </a:outerShdw>
                </a:effectLst>
              </a:rPr>
              <a:t> </a:t>
            </a:r>
            <a:endParaRPr lang="tr-TR" sz="4000" dirty="0"/>
          </a:p>
        </p:txBody>
      </p:sp>
      <p:sp>
        <p:nvSpPr>
          <p:cNvPr id="3" name="2 İçerik Yer Tutucusu"/>
          <p:cNvSpPr>
            <a:spLocks noGrp="1"/>
          </p:cNvSpPr>
          <p:nvPr>
            <p:ph idx="1"/>
          </p:nvPr>
        </p:nvSpPr>
        <p:spPr>
          <a:xfrm>
            <a:off x="457200" y="1412776"/>
            <a:ext cx="8229600" cy="5040560"/>
          </a:xfrm>
        </p:spPr>
        <p:txBody>
          <a:bodyPr/>
          <a:lstStyle/>
          <a:p>
            <a:r>
              <a:rPr lang="tr-TR" b="1" dirty="0" smtClean="0">
                <a:solidFill>
                  <a:srgbClr val="C00000"/>
                </a:solidFill>
              </a:rPr>
              <a:t>Tedavide;</a:t>
            </a:r>
            <a:r>
              <a:rPr lang="tr-TR" dirty="0" smtClean="0"/>
              <a:t>	</a:t>
            </a:r>
          </a:p>
          <a:p>
            <a:pPr lvl="1"/>
            <a:r>
              <a:rPr lang="tr-TR" i="1" dirty="0" smtClean="0">
                <a:sym typeface="Symbol"/>
              </a:rPr>
              <a:t>Beslenme sıklığı </a:t>
            </a:r>
            <a:r>
              <a:rPr lang="tr-TR" i="1" dirty="0" smtClean="0">
                <a:sym typeface="Wingdings"/>
              </a:rPr>
              <a:t>, beslenme hacmi </a:t>
            </a:r>
          </a:p>
          <a:p>
            <a:pPr lvl="1"/>
            <a:endParaRPr lang="tr-TR" i="1" dirty="0" smtClean="0">
              <a:sym typeface="Wingdings"/>
            </a:endParaRPr>
          </a:p>
          <a:p>
            <a:pPr lvl="1"/>
            <a:r>
              <a:rPr lang="tr-TR" i="1" dirty="0" smtClean="0"/>
              <a:t>Beslenme pozisyonu: Yatar poz.</a:t>
            </a:r>
            <a:r>
              <a:rPr lang="tr-TR" i="1" dirty="0" smtClean="0">
                <a:sym typeface="Symbol"/>
              </a:rPr>
              <a:t>, baş hafifçe kalkık (yastıkla destekli), </a:t>
            </a:r>
          </a:p>
          <a:p>
            <a:pPr lvl="1"/>
            <a:endParaRPr lang="tr-TR" i="1" dirty="0" smtClean="0">
              <a:sym typeface="Symbol"/>
            </a:endParaRPr>
          </a:p>
          <a:p>
            <a:pPr lvl="1"/>
            <a:r>
              <a:rPr lang="tr-TR" i="1" dirty="0" smtClean="0">
                <a:sym typeface="Symbol"/>
              </a:rPr>
              <a:t>Anti-</a:t>
            </a:r>
            <a:r>
              <a:rPr lang="tr-TR" i="1" dirty="0" err="1" smtClean="0">
                <a:sym typeface="Symbol"/>
              </a:rPr>
              <a:t>reflü</a:t>
            </a:r>
            <a:r>
              <a:rPr lang="tr-TR" i="1" dirty="0" smtClean="0">
                <a:sym typeface="Symbol"/>
              </a:rPr>
              <a:t> mamalar ya da ticari kıvam artırıcılar (kusmayı önler)</a:t>
            </a:r>
          </a:p>
          <a:p>
            <a:pPr lvl="1"/>
            <a:endParaRPr lang="tr-TR" i="1" dirty="0" smtClean="0">
              <a:sym typeface="Symbol"/>
            </a:endParaRPr>
          </a:p>
          <a:p>
            <a:pPr lvl="1"/>
            <a:r>
              <a:rPr lang="tr-TR" i="1" dirty="0" smtClean="0">
                <a:sym typeface="Symbol"/>
              </a:rPr>
              <a:t>Anti-</a:t>
            </a:r>
            <a:r>
              <a:rPr lang="tr-TR" i="1" dirty="0" err="1" smtClean="0">
                <a:sym typeface="Symbol"/>
              </a:rPr>
              <a:t>reflü</a:t>
            </a:r>
            <a:r>
              <a:rPr lang="tr-TR" i="1" dirty="0" smtClean="0">
                <a:sym typeface="Symbol"/>
              </a:rPr>
              <a:t> ilaç tedavisi</a:t>
            </a:r>
          </a:p>
          <a:p>
            <a:pPr lvl="1"/>
            <a:endParaRPr lang="tr-TR" dirty="0" smtClean="0"/>
          </a:p>
          <a:p>
            <a:pPr lvl="1"/>
            <a:endParaRPr lang="tr-TR" dirty="0" smtClean="0"/>
          </a:p>
          <a:p>
            <a:pPr lvl="1"/>
            <a:endParaRPr lang="tr-TR" dirty="0" smtClean="0"/>
          </a:p>
          <a:p>
            <a:pPr lvl="1"/>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 (2)</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Katı gıdalara geçişte zorluk</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Oral alıma karşı isteksizlik/besin reddi</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Yutma güçlüğü</a:t>
            </a: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Gastroözofageal</a:t>
            </a:r>
            <a:r>
              <a:rPr lang="tr-TR" i="1" dirty="0" smtClean="0">
                <a:solidFill>
                  <a:schemeClr val="bg1">
                    <a:lumMod val="65000"/>
                  </a:schemeClr>
                </a:solidFill>
                <a:effectLst>
                  <a:outerShdw blurRad="38100" dist="38100" dir="2700000" algn="tl">
                    <a:srgbClr val="000000">
                      <a:alpha val="43137"/>
                    </a:srgbClr>
                  </a:outerShdw>
                </a:effectLst>
              </a:rPr>
              <a:t> </a:t>
            </a:r>
            <a:r>
              <a:rPr lang="tr-TR" i="1" dirty="0" err="1" smtClean="0">
                <a:solidFill>
                  <a:schemeClr val="bg1">
                    <a:lumMod val="65000"/>
                  </a:schemeClr>
                </a:solidFill>
                <a:effectLst>
                  <a:outerShdw blurRad="38100" dist="38100" dir="2700000" algn="tl">
                    <a:srgbClr val="000000">
                      <a:alpha val="43137"/>
                    </a:srgbClr>
                  </a:outerShdw>
                </a:effectLst>
              </a:rPr>
              <a:t>reflü</a:t>
            </a:r>
            <a:endParaRPr lang="tr-TR" i="1" dirty="0" smtClean="0">
              <a:solidFill>
                <a:schemeClr val="bg1">
                  <a:lumMod val="65000"/>
                </a:schemeClr>
              </a:solidFill>
              <a:effectLst>
                <a:outerShdw blurRad="38100" dist="38100" dir="2700000" algn="tl">
                  <a:srgbClr val="000000">
                    <a:alpha val="43137"/>
                  </a:srgbClr>
                </a:outerShdw>
              </a:effectLst>
            </a:endParaRPr>
          </a:p>
          <a:p>
            <a:pPr marL="514350" indent="-514350">
              <a:buFont typeface="+mj-lt"/>
              <a:buAutoNum type="arabicPeriod"/>
            </a:pPr>
            <a:r>
              <a:rPr lang="tr-TR" sz="3600" i="1" dirty="0" smtClean="0">
                <a:effectLst>
                  <a:outerShdw blurRad="38100" dist="38100" dir="2700000" algn="tl">
                    <a:srgbClr val="000000">
                      <a:alpha val="43137"/>
                    </a:srgbClr>
                  </a:outerShdw>
                </a:effectLst>
              </a:rPr>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5. Yemek Borusunun Tıkanması</a:t>
            </a:r>
            <a:endParaRPr lang="tr-TR" sz="4000" i="1" dirty="0">
              <a:effectLst>
                <a:outerShdw blurRad="38100" dist="38100" dir="2700000" algn="tl">
                  <a:srgbClr val="000000">
                    <a:alpha val="43137"/>
                  </a:srgbClr>
                </a:outerShdw>
              </a:effectLst>
            </a:endParaRPr>
          </a:p>
        </p:txBody>
      </p:sp>
      <p:pic>
        <p:nvPicPr>
          <p:cNvPr id="5" name="Picture 2" descr="http://www.evidence4action.net/wp-content/uploads/2012/03/arrow-1.png"/>
          <p:cNvPicPr>
            <a:picLocks noChangeAspect="1" noChangeArrowheads="1"/>
          </p:cNvPicPr>
          <p:nvPr/>
        </p:nvPicPr>
        <p:blipFill>
          <a:blip r:embed="rId3" cstate="print">
            <a:lum bright="10000" contrast="-10000"/>
          </a:blip>
          <a:srcRect r="46914"/>
          <a:stretch>
            <a:fillRect/>
          </a:stretch>
        </p:blipFill>
        <p:spPr bwMode="auto">
          <a:xfrm>
            <a:off x="2843808" y="1052736"/>
            <a:ext cx="3672408" cy="4325939"/>
          </a:xfrm>
          <a:prstGeom prst="rect">
            <a:avLst/>
          </a:prstGeom>
          <a:noFill/>
        </p:spPr>
      </p:pic>
      <p:sp>
        <p:nvSpPr>
          <p:cNvPr id="6" name="5 Metin kutusu"/>
          <p:cNvSpPr txBox="1"/>
          <p:nvPr/>
        </p:nvSpPr>
        <p:spPr>
          <a:xfrm>
            <a:off x="107504" y="4077072"/>
            <a:ext cx="2614818" cy="646331"/>
          </a:xfrm>
          <a:prstGeom prst="rect">
            <a:avLst/>
          </a:prstGeom>
          <a:noFill/>
        </p:spPr>
        <p:txBody>
          <a:bodyPr wrap="none" rtlCol="0">
            <a:spAutoFit/>
          </a:bodyPr>
          <a:lstStyle/>
          <a:p>
            <a:r>
              <a:rPr lang="tr-TR" sz="3600" b="1" dirty="0" smtClean="0">
                <a:effectLst>
                  <a:outerShdw blurRad="38100" dist="38100" dir="2700000" algn="tl">
                    <a:srgbClr val="000000">
                      <a:alpha val="43137"/>
                    </a:srgbClr>
                  </a:outerShdw>
                </a:effectLst>
                <a:latin typeface="Bradley Hand ITC" pitchFamily="66" charset="0"/>
              </a:rPr>
              <a:t>Fonksiyonel</a:t>
            </a:r>
            <a:endParaRPr lang="tr-TR" sz="3600" b="1" dirty="0">
              <a:effectLst>
                <a:outerShdw blurRad="38100" dist="38100" dir="2700000" algn="tl">
                  <a:srgbClr val="000000">
                    <a:alpha val="43137"/>
                  </a:srgbClr>
                </a:outerShdw>
              </a:effectLst>
              <a:latin typeface="Bradley Hand ITC" pitchFamily="66" charset="0"/>
            </a:endParaRPr>
          </a:p>
        </p:txBody>
      </p:sp>
      <p:sp>
        <p:nvSpPr>
          <p:cNvPr id="7" name="6 Metin kutusu"/>
          <p:cNvSpPr txBox="1"/>
          <p:nvPr/>
        </p:nvSpPr>
        <p:spPr>
          <a:xfrm>
            <a:off x="6804248" y="4077072"/>
            <a:ext cx="1962397" cy="646331"/>
          </a:xfrm>
          <a:prstGeom prst="rect">
            <a:avLst/>
          </a:prstGeom>
          <a:noFill/>
        </p:spPr>
        <p:txBody>
          <a:bodyPr wrap="none" rtlCol="0">
            <a:spAutoFit/>
          </a:bodyPr>
          <a:lstStyle/>
          <a:p>
            <a:r>
              <a:rPr lang="tr-TR" sz="3600" b="1" dirty="0" smtClean="0">
                <a:effectLst>
                  <a:outerShdw blurRad="38100" dist="38100" dir="2700000" algn="tl">
                    <a:srgbClr val="000000">
                      <a:alpha val="43137"/>
                    </a:srgbClr>
                  </a:outerShdw>
                </a:effectLst>
                <a:latin typeface="Bradley Hand ITC" pitchFamily="66" charset="0"/>
              </a:rPr>
              <a:t>Mekanik</a:t>
            </a:r>
            <a:endParaRPr lang="tr-TR" sz="3600" b="1" dirty="0">
              <a:effectLst>
                <a:outerShdw blurRad="38100" dist="38100" dir="2700000" algn="tl">
                  <a:srgbClr val="000000">
                    <a:alpha val="43137"/>
                  </a:srgbClr>
                </a:outerShdw>
              </a:effectLst>
              <a:latin typeface="Bradley Hand ITC" pitchFamily="66" charset="0"/>
            </a:endParaRPr>
          </a:p>
        </p:txBody>
      </p:sp>
      <p:grpSp>
        <p:nvGrpSpPr>
          <p:cNvPr id="14" name="13 Grup"/>
          <p:cNvGrpSpPr/>
          <p:nvPr/>
        </p:nvGrpSpPr>
        <p:grpSpPr>
          <a:xfrm>
            <a:off x="755576" y="1628800"/>
            <a:ext cx="7618069" cy="1896880"/>
            <a:chOff x="410315" y="2276872"/>
            <a:chExt cx="7618069" cy="1896880"/>
          </a:xfrm>
        </p:grpSpPr>
        <p:sp>
          <p:nvSpPr>
            <p:cNvPr id="15" name="14 Yuvarlatılmış Dikdörtgen"/>
            <p:cNvSpPr/>
            <p:nvPr/>
          </p:nvSpPr>
          <p:spPr>
            <a:xfrm>
              <a:off x="1763688" y="2276872"/>
              <a:ext cx="6264696" cy="1872208"/>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just"/>
              <a:r>
                <a:rPr lang="tr-TR" sz="2800" i="1" dirty="0" smtClean="0"/>
                <a:t>Yemek borusu kaslarının düzenli kasılamaması sonucu, besin mideye itilemez, tıkanmaya yol açar</a:t>
              </a:r>
              <a:endParaRPr lang="tr-TR" sz="2800" i="1" dirty="0">
                <a:latin typeface="Arial Narrow" pitchFamily="34" charset="0"/>
              </a:endParaRPr>
            </a:p>
          </p:txBody>
        </p:sp>
        <p:pic>
          <p:nvPicPr>
            <p:cNvPr id="16" name="Picture 4" descr="http://universitybeyondbars.org/images/arrow.png"/>
            <p:cNvPicPr>
              <a:picLocks noChangeAspect="1" noChangeArrowheads="1"/>
            </p:cNvPicPr>
            <p:nvPr/>
          </p:nvPicPr>
          <p:blipFill>
            <a:blip r:embed="rId4" cstate="print"/>
            <a:srcRect/>
            <a:stretch>
              <a:fillRect/>
            </a:stretch>
          </p:blipFill>
          <p:spPr bwMode="auto">
            <a:xfrm rot="10319261" flipH="1">
              <a:off x="410315" y="2815101"/>
              <a:ext cx="1618705" cy="1358651"/>
            </a:xfrm>
            <a:prstGeom prst="rect">
              <a:avLst/>
            </a:prstGeom>
            <a:noFill/>
          </p:spPr>
        </p:pic>
      </p:grpSp>
      <p:grpSp>
        <p:nvGrpSpPr>
          <p:cNvPr id="18" name="17 Grup"/>
          <p:cNvGrpSpPr/>
          <p:nvPr/>
        </p:nvGrpSpPr>
        <p:grpSpPr>
          <a:xfrm>
            <a:off x="683568" y="4653136"/>
            <a:ext cx="7531104" cy="1872208"/>
            <a:chOff x="683568" y="4797152"/>
            <a:chExt cx="7531104" cy="1872208"/>
          </a:xfrm>
        </p:grpSpPr>
        <p:sp>
          <p:nvSpPr>
            <p:cNvPr id="17" name="16 Yuvarlatılmış Dikdörtgen"/>
            <p:cNvSpPr/>
            <p:nvPr/>
          </p:nvSpPr>
          <p:spPr>
            <a:xfrm>
              <a:off x="683568" y="4797152"/>
              <a:ext cx="6264696" cy="1872208"/>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just"/>
              <a:r>
                <a:rPr lang="tr-TR" sz="2400" i="1" dirty="0" smtClean="0"/>
                <a:t>Yara dokusunun iyileşmesi ile mide borusunun fiziksel olarak darlaşması, besin/yutulan bir nesne yemek borusuna takılır</a:t>
              </a:r>
              <a:endParaRPr lang="tr-TR" sz="2400" i="1" dirty="0">
                <a:latin typeface="Arial Narrow" pitchFamily="34" charset="0"/>
              </a:endParaRPr>
            </a:p>
          </p:txBody>
        </p:sp>
        <p:pic>
          <p:nvPicPr>
            <p:cNvPr id="10" name="Picture 4" descr="http://universitybeyondbars.org/images/arrow.png"/>
            <p:cNvPicPr>
              <a:picLocks noChangeAspect="1" noChangeArrowheads="1"/>
            </p:cNvPicPr>
            <p:nvPr/>
          </p:nvPicPr>
          <p:blipFill>
            <a:blip r:embed="rId4" cstate="print"/>
            <a:srcRect/>
            <a:stretch>
              <a:fillRect/>
            </a:stretch>
          </p:blipFill>
          <p:spPr bwMode="auto">
            <a:xfrm rot="20672714" flipH="1">
              <a:off x="6595967" y="5060271"/>
              <a:ext cx="1618705" cy="1358651"/>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2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5. Yemek Borusunun Tıkanması</a:t>
            </a:r>
            <a:endParaRPr lang="tr-TR" sz="4000" i="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340768"/>
            <a:ext cx="8229600" cy="4785395"/>
          </a:xfrm>
        </p:spPr>
        <p:txBody>
          <a:bodyPr/>
          <a:lstStyle/>
          <a:p>
            <a:pPr>
              <a:buNone/>
            </a:pPr>
            <a:r>
              <a:rPr lang="tr-TR" b="1" u="sng" dirty="0" smtClean="0">
                <a:solidFill>
                  <a:srgbClr val="C00000"/>
                </a:solidFill>
                <a:effectLst>
                  <a:outerShdw blurRad="38100" dist="38100" dir="2700000" algn="tl">
                    <a:srgbClr val="000000">
                      <a:alpha val="43137"/>
                    </a:srgbClr>
                  </a:outerShdw>
                </a:effectLst>
              </a:rPr>
              <a:t>En fazla sorun yaratan besinler;</a:t>
            </a:r>
          </a:p>
          <a:p>
            <a:pPr lvl="1"/>
            <a:r>
              <a:rPr lang="tr-TR" i="1" dirty="0" smtClean="0"/>
              <a:t>Etler (%37)</a:t>
            </a:r>
          </a:p>
          <a:p>
            <a:pPr lvl="1"/>
            <a:r>
              <a:rPr lang="tr-TR" i="1" dirty="0" smtClean="0"/>
              <a:t>Elma (%23)</a:t>
            </a:r>
          </a:p>
          <a:p>
            <a:pPr lvl="1"/>
            <a:r>
              <a:rPr lang="tr-TR" i="1" dirty="0" smtClean="0"/>
              <a:t>Ekmek (%23)</a:t>
            </a:r>
          </a:p>
          <a:p>
            <a:pPr lvl="1"/>
            <a:r>
              <a:rPr lang="tr-TR" i="1" dirty="0" smtClean="0"/>
              <a:t>Turunçgiller (%14)</a:t>
            </a:r>
          </a:p>
          <a:p>
            <a:pPr lvl="1"/>
            <a:r>
              <a:rPr lang="tr-TR" i="1" dirty="0" smtClean="0"/>
              <a:t>Çiğ sebzeler (%12)</a:t>
            </a:r>
          </a:p>
        </p:txBody>
      </p:sp>
      <p:sp>
        <p:nvSpPr>
          <p:cNvPr id="4" name="3 Sağ Ayraç"/>
          <p:cNvSpPr/>
          <p:nvPr/>
        </p:nvSpPr>
        <p:spPr>
          <a:xfrm>
            <a:off x="4427984" y="1988840"/>
            <a:ext cx="720080" cy="252028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5" name="4 Metin kutusu"/>
          <p:cNvSpPr txBox="1"/>
          <p:nvPr/>
        </p:nvSpPr>
        <p:spPr>
          <a:xfrm>
            <a:off x="5004048" y="2060848"/>
            <a:ext cx="3995936" cy="2308324"/>
          </a:xfrm>
          <a:prstGeom prst="rect">
            <a:avLst/>
          </a:prstGeom>
          <a:noFill/>
        </p:spPr>
        <p:txBody>
          <a:bodyPr wrap="square" rtlCol="0">
            <a:spAutoFit/>
          </a:bodyPr>
          <a:lstStyle/>
          <a:p>
            <a:pPr>
              <a:buFont typeface="Arial" pitchFamily="34" charset="0"/>
              <a:buChar char="•"/>
            </a:pPr>
            <a:r>
              <a:rPr lang="tr-TR" sz="2400" b="1" i="1" dirty="0" smtClean="0"/>
              <a:t>Çiğneme esnasında ezilmesi/öğütülmesi zor ve zaman alır</a:t>
            </a:r>
          </a:p>
          <a:p>
            <a:pPr>
              <a:buFont typeface="Arial" pitchFamily="34" charset="0"/>
              <a:buChar char="•"/>
            </a:pPr>
            <a:endParaRPr lang="tr-TR" sz="2400" b="1" i="1" dirty="0" smtClean="0"/>
          </a:p>
          <a:p>
            <a:pPr>
              <a:buFont typeface="Arial" pitchFamily="34" charset="0"/>
              <a:buChar char="•"/>
            </a:pPr>
            <a:r>
              <a:rPr lang="tr-TR" sz="2400" b="1" i="1" dirty="0" smtClean="0"/>
              <a:t>Büyük parça halinde yutulabilir</a:t>
            </a:r>
            <a:endParaRPr lang="tr-TR" sz="2400" b="1" i="1" dirty="0"/>
          </a:p>
        </p:txBody>
      </p:sp>
      <p:sp>
        <p:nvSpPr>
          <p:cNvPr id="6" name="5 Yuvarlatılmış Dikdörtgen"/>
          <p:cNvSpPr/>
          <p:nvPr/>
        </p:nvSpPr>
        <p:spPr>
          <a:xfrm>
            <a:off x="360040" y="5157192"/>
            <a:ext cx="8532440" cy="1055608"/>
          </a:xfrm>
          <a:prstGeom prst="roundRect">
            <a:avLst/>
          </a:prstGeom>
          <a:ln w="28575">
            <a:prstDash val="sysDash"/>
          </a:ln>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800" i="1" dirty="0" smtClean="0"/>
              <a:t>Bu besinler haricinde her çocuğun kendine özgü sorun yaratan besinleri olabilir.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ydesignclass.files.wordpress.com/2012/07/note-5.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a:stretch>
        </p:blipFill>
        <p:spPr bwMode="auto">
          <a:xfrm>
            <a:off x="611560" y="476672"/>
            <a:ext cx="7632848" cy="6153608"/>
          </a:xfrm>
          <a:prstGeom prst="rect">
            <a:avLst/>
          </a:prstGeom>
          <a:noFill/>
        </p:spPr>
      </p:pic>
      <p:sp>
        <p:nvSpPr>
          <p:cNvPr id="5" name="4 Metin kutusu"/>
          <p:cNvSpPr txBox="1"/>
          <p:nvPr/>
        </p:nvSpPr>
        <p:spPr>
          <a:xfrm>
            <a:off x="1619672" y="2898810"/>
            <a:ext cx="5544616" cy="1938992"/>
          </a:xfrm>
          <a:prstGeom prst="rect">
            <a:avLst/>
          </a:prstGeom>
          <a:noFill/>
        </p:spPr>
        <p:txBody>
          <a:bodyPr wrap="square" rtlCol="0">
            <a:spAutoFit/>
          </a:bodyPr>
          <a:lstStyle/>
          <a:p>
            <a:pPr algn="ctr"/>
            <a:r>
              <a:rPr lang="tr-TR" sz="6000" dirty="0" smtClean="0">
                <a:solidFill>
                  <a:srgbClr val="FF0000"/>
                </a:solidFill>
                <a:latin typeface="Bodoni MT Black" panose="02070A03080606020203" pitchFamily="18" charset="0"/>
              </a:rPr>
              <a:t>ÖNERİLER</a:t>
            </a:r>
          </a:p>
          <a:p>
            <a:pPr algn="ctr"/>
            <a:r>
              <a:rPr lang="tr-TR" sz="6000" dirty="0" smtClean="0">
                <a:solidFill>
                  <a:srgbClr val="FF0000"/>
                </a:solidFill>
                <a:latin typeface="Bodoni MT Black" panose="02070A03080606020203" pitchFamily="18" charset="0"/>
              </a:rPr>
              <a:t>?</a:t>
            </a:r>
            <a:endParaRPr lang="tr-TR" sz="6000" dirty="0">
              <a:solidFill>
                <a:srgbClr val="FF0000"/>
              </a:solidFill>
              <a:latin typeface="Bodoni MT Black" panose="02070A030806060202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85676"/>
            <a:ext cx="8229600" cy="927100"/>
          </a:xfrm>
        </p:spPr>
        <p:txBody>
          <a:bodyPr/>
          <a:lstStyle/>
          <a:p>
            <a:r>
              <a:rPr lang="tr-TR" dirty="0" smtClean="0">
                <a:effectLst>
                  <a:outerShdw blurRad="38100" dist="38100" dir="2700000" algn="tl">
                    <a:srgbClr val="000000">
                      <a:alpha val="43137"/>
                    </a:srgbClr>
                  </a:outerShdw>
                </a:effectLst>
              </a:rPr>
              <a:t>EA – TEF </a:t>
            </a:r>
            <a:r>
              <a:rPr lang="tr-TR" dirty="0" smtClean="0"/>
              <a:t/>
            </a:r>
            <a:br>
              <a:rPr lang="tr-TR" dirty="0" smtClean="0"/>
            </a:br>
            <a:r>
              <a:rPr lang="tr-TR" sz="4000" i="1" dirty="0" smtClean="0">
                <a:solidFill>
                  <a:srgbClr val="0000FF"/>
                </a:solidFill>
                <a:effectLst>
                  <a:outerShdw blurRad="38100" dist="38100" dir="2700000" algn="tl">
                    <a:srgbClr val="000000">
                      <a:alpha val="43137"/>
                    </a:srgbClr>
                  </a:outerShdw>
                </a:effectLst>
              </a:rPr>
              <a:t>Çocuklarda Beslenme Sorunları</a:t>
            </a:r>
            <a:endParaRPr lang="tr-TR" i="1" dirty="0">
              <a:solidFill>
                <a:srgbClr val="0000FF"/>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783357"/>
            <a:ext cx="8229600" cy="4525963"/>
          </a:xfrm>
        </p:spPr>
        <p:txBody>
          <a:bodyPr/>
          <a:lstStyle/>
          <a:p>
            <a:r>
              <a:rPr lang="tr-TR" b="1" i="1" dirty="0" smtClean="0"/>
              <a:t>Cerrahi sonrası dönemde ortaya çıkar, </a:t>
            </a:r>
          </a:p>
          <a:p>
            <a:pPr lvl="1"/>
            <a:r>
              <a:rPr lang="tr-TR" sz="3200" i="1" dirty="0" smtClean="0"/>
              <a:t>Her çocukta olmasa da oldukça yaygın,</a:t>
            </a:r>
          </a:p>
          <a:p>
            <a:pPr lvl="1"/>
            <a:r>
              <a:rPr lang="tr-TR" sz="3200" i="1" dirty="0" smtClean="0"/>
              <a:t>Zamanla çözülür ve iyiye gider, </a:t>
            </a:r>
          </a:p>
          <a:p>
            <a:pPr lvl="1"/>
            <a:r>
              <a:rPr lang="tr-TR" sz="3200" i="1" dirty="0" smtClean="0"/>
              <a:t>Bazı bireyler, yetişkin döneme gelindiğinde de belirli besinleri yutma konusunda zorluk yaşar ve bu besinlerin tüketiminden kaçınır..</a:t>
            </a:r>
          </a:p>
          <a:p>
            <a:endParaRPr lang="tr-TR" sz="2800" i="1" dirty="0"/>
          </a:p>
        </p:txBody>
      </p:sp>
    </p:spTree>
    <p:extLst>
      <p:ext uri="{BB962C8B-B14F-4D97-AF65-F5344CB8AC3E}">
        <p14:creationId xmlns:p14="http://schemas.microsoft.com/office/powerpoint/2010/main" val="18181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196752"/>
            <a:ext cx="8640960" cy="5328592"/>
          </a:xfrm>
        </p:spPr>
        <p:txBody>
          <a:bodyPr/>
          <a:lstStyle/>
          <a:p>
            <a:pPr lvl="1"/>
            <a:r>
              <a:rPr lang="tr-TR" sz="2600" i="1" dirty="0" smtClean="0"/>
              <a:t>Blender/süzgeçten geçirmek yerine, bir miktar sıvı (su, meyve suyu, sebze suyu ya da et suyu vb) eşliğinde püre besinlerle başlayın. </a:t>
            </a:r>
          </a:p>
          <a:p>
            <a:pPr lvl="1"/>
            <a:endParaRPr lang="tr-TR" sz="2600" i="1" dirty="0" smtClean="0"/>
          </a:p>
          <a:p>
            <a:pPr lvl="1"/>
            <a:r>
              <a:rPr lang="tr-TR" sz="2600" i="1" dirty="0" smtClean="0"/>
              <a:t>Yavaş yavaş besin kıvamını artırın (ne kadar baş edebiliyor?) </a:t>
            </a:r>
          </a:p>
          <a:p>
            <a:pPr lvl="1"/>
            <a:endParaRPr lang="tr-TR" sz="2600" i="1" dirty="0" smtClean="0"/>
          </a:p>
          <a:p>
            <a:pPr lvl="1"/>
            <a:r>
              <a:rPr lang="tr-TR" sz="2600" i="1" dirty="0" smtClean="0"/>
              <a:t>Her bir kaşık sonrası yutma ve besinin aşağı doğru inmesi için yeterli zaman tanıyın. </a:t>
            </a:r>
          </a:p>
          <a:p>
            <a:pPr lvl="1"/>
            <a:endParaRPr lang="tr-TR" sz="2600" i="1" dirty="0" smtClean="0"/>
          </a:p>
          <a:p>
            <a:pPr lvl="1"/>
            <a:r>
              <a:rPr lang="tr-TR" sz="2600" i="1" dirty="0" smtClean="0"/>
              <a:t>Yutma sırasında birkaç yudum sıvı besinin aşağı inmesine yardımcı olabilir</a:t>
            </a:r>
          </a:p>
          <a:p>
            <a:endParaRPr lang="tr-T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97644"/>
            <a:ext cx="8229600" cy="927100"/>
          </a:xfrm>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179512" y="1340768"/>
            <a:ext cx="8892480" cy="5328592"/>
          </a:xfrm>
        </p:spPr>
        <p:txBody>
          <a:bodyPr/>
          <a:lstStyle/>
          <a:p>
            <a:pPr lvl="0"/>
            <a:r>
              <a:rPr lang="tr-TR" sz="2800" b="1" dirty="0" smtClean="0"/>
              <a:t>Katı besinleri yutmak EA/</a:t>
            </a:r>
            <a:r>
              <a:rPr lang="tr-TR" sz="2800" b="1" dirty="0" err="1" smtClean="0"/>
              <a:t>TEF’li</a:t>
            </a:r>
            <a:r>
              <a:rPr lang="tr-TR" sz="2800" b="1" dirty="0" smtClean="0"/>
              <a:t> bebek için zor, tüm dikkatini yemeğe vermeli</a:t>
            </a:r>
          </a:p>
          <a:p>
            <a:pPr lvl="1"/>
            <a:r>
              <a:rPr lang="tr-TR" sz="2400" i="1" dirty="0" smtClean="0"/>
              <a:t>Dikkatini dağıtabilecek etmenler (TV, telefon, oyun, vb) olmamalı</a:t>
            </a:r>
          </a:p>
          <a:p>
            <a:pPr lvl="0"/>
            <a:r>
              <a:rPr lang="tr-TR" sz="2800" b="1" dirty="0" smtClean="0"/>
              <a:t>‘Kolay’ ya da ‘sorunlu’ besinlerin listesini tutun. </a:t>
            </a:r>
          </a:p>
          <a:p>
            <a:pPr lvl="1"/>
            <a:r>
              <a:rPr lang="tr-TR" sz="2400" i="1" dirty="0" smtClean="0"/>
              <a:t>Yeni bir besinde zorluk yaşarsa, ‘kolay’ bir besinle devam edip, bir hafta sonra ‘sorunlu’ besini yeniden deneyin.</a:t>
            </a:r>
          </a:p>
          <a:p>
            <a:pPr lvl="0"/>
            <a:r>
              <a:rPr lang="tr-TR" sz="2800" b="1" dirty="0" smtClean="0"/>
              <a:t>Yemek yemek bebek için yorucu olabilir. </a:t>
            </a:r>
          </a:p>
          <a:p>
            <a:pPr lvl="1"/>
            <a:r>
              <a:rPr lang="tr-TR" sz="2400" i="1" dirty="0" smtClean="0"/>
              <a:t>En canlı ve uyanık olduğu öğünlerde yeni tat/kıvamları deneyin </a:t>
            </a:r>
          </a:p>
          <a:p>
            <a:pPr lvl="1"/>
            <a:r>
              <a:rPr lang="tr-TR" sz="2400" i="1" dirty="0" smtClean="0"/>
              <a:t>Yorgun olduğu saatlerde emzirin</a:t>
            </a:r>
          </a:p>
          <a:p>
            <a:pPr lvl="0"/>
            <a:endParaRPr lang="tr-T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196752"/>
            <a:ext cx="8892480" cy="5328592"/>
          </a:xfrm>
        </p:spPr>
        <p:txBody>
          <a:bodyPr/>
          <a:lstStyle/>
          <a:p>
            <a:pPr lvl="0"/>
            <a:r>
              <a:rPr lang="tr-TR" sz="2800" b="1" dirty="0" smtClean="0"/>
              <a:t>Ağırlık kazanımı yavaş/yetersizse, </a:t>
            </a:r>
          </a:p>
          <a:p>
            <a:pPr lvl="1"/>
            <a:r>
              <a:rPr lang="tr-TR" sz="2400" dirty="0" smtClean="0"/>
              <a:t>Alabildiği hacimdeki besinleri zenginleştirin</a:t>
            </a:r>
          </a:p>
          <a:p>
            <a:pPr lvl="1"/>
            <a:r>
              <a:rPr lang="tr-TR" sz="2400" dirty="0" smtClean="0"/>
              <a:t>Hekiminiz ve diyetisyeniniz gözetiminde uygun beslenme desteklerinden faydalanın.</a:t>
            </a:r>
          </a:p>
          <a:p>
            <a:endParaRPr lang="tr-TR" sz="2800" b="1" dirty="0" smtClean="0"/>
          </a:p>
          <a:p>
            <a:r>
              <a:rPr lang="tr-TR" sz="2800" b="1" dirty="0" smtClean="0"/>
              <a:t>Küçük miktarda ve sık beslenmeyi daha kolay becerebilirler. </a:t>
            </a:r>
          </a:p>
          <a:p>
            <a:pPr lvl="1"/>
            <a:r>
              <a:rPr lang="tr-TR" sz="2400" dirty="0" smtClean="0"/>
              <a:t>Normal porsiyonları tüketirken kolaylıkla yorulabilir ve yemeğe ilgisini kaybedebilir. </a:t>
            </a:r>
          </a:p>
          <a:p>
            <a:pPr lvl="1"/>
            <a:r>
              <a:rPr lang="tr-TR" sz="2400" dirty="0" smtClean="0"/>
              <a:t>Çocuk yemeği bıraktığında ısrarcı olmak daha yorucu ve engelleyici olabilir.</a:t>
            </a:r>
          </a:p>
          <a:p>
            <a:pPr lvl="0"/>
            <a:endParaRPr lang="tr-T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196752"/>
            <a:ext cx="8640960" cy="5328592"/>
          </a:xfrm>
        </p:spPr>
        <p:txBody>
          <a:bodyPr/>
          <a:lstStyle/>
          <a:p>
            <a:pPr lvl="0"/>
            <a:r>
              <a:rPr lang="tr-TR" sz="2800" b="1" dirty="0" smtClean="0"/>
              <a:t>Yeni kıvamlara kademeli olarak başlayın. </a:t>
            </a:r>
          </a:p>
          <a:p>
            <a:pPr lvl="1"/>
            <a:r>
              <a:rPr lang="tr-TR" sz="2400" dirty="0" smtClean="0"/>
              <a:t>Ağızda yeteri kadar çözünmeyen besinleri yutmakta zorluk yaşarlar </a:t>
            </a:r>
          </a:p>
          <a:p>
            <a:pPr lvl="1">
              <a:buNone/>
            </a:pPr>
            <a:r>
              <a:rPr lang="tr-TR" sz="2400" dirty="0" smtClean="0"/>
              <a:t>	</a:t>
            </a:r>
            <a:r>
              <a:rPr lang="tr-TR" sz="2400" b="1" dirty="0" smtClean="0">
                <a:solidFill>
                  <a:srgbClr val="FF0000"/>
                </a:solidFill>
              </a:rPr>
              <a:t>ÖR: </a:t>
            </a:r>
            <a:r>
              <a:rPr lang="tr-TR" sz="2400" dirty="0" smtClean="0"/>
              <a:t>Kabuklu ekmek, et, sebzeler, meyveler, pirinç, sert peynirler vb. </a:t>
            </a:r>
          </a:p>
          <a:p>
            <a:pPr lvl="1"/>
            <a:r>
              <a:rPr lang="tr-TR" sz="2400" dirty="0" smtClean="0"/>
              <a:t>Bu besinleri sırayla </a:t>
            </a:r>
            <a:r>
              <a:rPr lang="tr-TR" b="1" dirty="0" smtClean="0">
                <a:solidFill>
                  <a:srgbClr val="0000FF"/>
                </a:solidFill>
              </a:rPr>
              <a:t>püre --- ezme/lapa kıvamı ---- küçük küçük doğranmış</a:t>
            </a:r>
            <a:r>
              <a:rPr lang="tr-TR" sz="2400" dirty="0" smtClean="0"/>
              <a:t> hale getirerek doğru kıvamı elde edebilirsiniz. </a:t>
            </a:r>
          </a:p>
          <a:p>
            <a:pPr lvl="1"/>
            <a:r>
              <a:rPr lang="tr-TR" sz="2400" dirty="0" smtClean="0"/>
              <a:t>Hangi kıvamda olursa olsun uzun süre çiğnemek konusunda onu motive edin. </a:t>
            </a:r>
          </a:p>
          <a:p>
            <a:pPr lvl="1"/>
            <a:r>
              <a:rPr lang="tr-TR" sz="2400" dirty="0" smtClean="0"/>
              <a:t>Çocuğunuz çiğneme ile ilgili sıkıntı yaşıyorsa yutma terapistine başvurun.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196752"/>
            <a:ext cx="8640960" cy="5328592"/>
          </a:xfrm>
        </p:spPr>
        <p:txBody>
          <a:bodyPr/>
          <a:lstStyle/>
          <a:p>
            <a:pPr lvl="0"/>
            <a:r>
              <a:rPr lang="tr-TR" sz="2800" b="1" dirty="0" smtClean="0"/>
              <a:t>İkinci derece (8 ay ve sonrası) ticari bebek mamalarına dikkat edin. </a:t>
            </a:r>
          </a:p>
          <a:p>
            <a:pPr lvl="1"/>
            <a:r>
              <a:rPr lang="tr-TR" sz="2400" dirty="0" smtClean="0"/>
              <a:t>İçerisinde çoğu zaman büyük parçalar/topaklar bulunabilir </a:t>
            </a:r>
          </a:p>
          <a:p>
            <a:pPr lvl="1">
              <a:buNone/>
            </a:pPr>
            <a:r>
              <a:rPr lang="tr-TR" sz="2400" dirty="0" smtClean="0"/>
              <a:t>	</a:t>
            </a:r>
            <a:r>
              <a:rPr lang="tr-TR" sz="2400" b="1" dirty="0" smtClean="0">
                <a:solidFill>
                  <a:srgbClr val="C00000"/>
                </a:solidFill>
                <a:effectLst>
                  <a:outerShdw blurRad="38100" dist="38100" dir="2700000" algn="tl">
                    <a:srgbClr val="000000">
                      <a:alpha val="43137"/>
                    </a:srgbClr>
                  </a:outerShdw>
                </a:effectLst>
              </a:rPr>
              <a:t>ÖR:  </a:t>
            </a:r>
            <a:r>
              <a:rPr lang="tr-TR" sz="2400" i="1" dirty="0" smtClean="0"/>
              <a:t>Kavanoz mamaları; parça halinde şeftali ya da sebze vb içerebilir)</a:t>
            </a:r>
          </a:p>
          <a:p>
            <a:pPr lvl="1">
              <a:buNone/>
            </a:pPr>
            <a:endParaRPr lang="tr-TR" sz="2400" i="1" dirty="0" smtClean="0"/>
          </a:p>
          <a:p>
            <a:pPr lvl="1"/>
            <a:r>
              <a:rPr lang="tr-TR" sz="2400" dirty="0" smtClean="0"/>
              <a:t>Bu besinler çocuğunuzun yutamayacağı büyüklükte olabilir ve sorun yaratabilir.</a:t>
            </a:r>
          </a:p>
          <a:p>
            <a:pPr lvl="0"/>
            <a:endParaRPr lang="tr-T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412776"/>
            <a:ext cx="8640960" cy="5112568"/>
          </a:xfrm>
        </p:spPr>
        <p:txBody>
          <a:bodyPr/>
          <a:lstStyle/>
          <a:p>
            <a:r>
              <a:rPr lang="tr-TR" sz="2800" b="1" dirty="0" smtClean="0">
                <a:solidFill>
                  <a:srgbClr val="0000FF"/>
                </a:solidFill>
              </a:rPr>
              <a:t>PARMAK BESİNLER;</a:t>
            </a:r>
            <a:endParaRPr lang="tr-TR" sz="2400" dirty="0" smtClean="0">
              <a:solidFill>
                <a:srgbClr val="0000FF"/>
              </a:solidFill>
            </a:endParaRPr>
          </a:p>
          <a:p>
            <a:pPr lvl="0" algn="ctr">
              <a:buNone/>
            </a:pPr>
            <a:endParaRPr lang="tr-TR" sz="2800" dirty="0" smtClean="0"/>
          </a:p>
          <a:p>
            <a:pPr lvl="0" algn="ctr">
              <a:buNone/>
            </a:pPr>
            <a:r>
              <a:rPr lang="tr-TR" sz="2800" dirty="0" smtClean="0"/>
              <a:t>Sağlıklı çocuklarda beslenme becerilerinin gelişimi açısından önemli,</a:t>
            </a:r>
          </a:p>
          <a:p>
            <a:pPr lvl="0">
              <a:buNone/>
            </a:pPr>
            <a:r>
              <a:rPr lang="tr-TR" sz="2800" dirty="0" smtClean="0"/>
              <a:t>		</a:t>
            </a:r>
            <a:r>
              <a:rPr lang="tr-TR" sz="2800" i="1" dirty="0" smtClean="0">
                <a:solidFill>
                  <a:srgbClr val="FF0000"/>
                </a:solidFill>
                <a:effectLst>
                  <a:outerShdw blurRad="38100" dist="38100" dir="2700000" algn="tl">
                    <a:srgbClr val="000000">
                      <a:alpha val="43137"/>
                    </a:srgbClr>
                  </a:outerShdw>
                </a:effectLst>
              </a:rPr>
              <a:t>ANCAK EA/</a:t>
            </a:r>
            <a:r>
              <a:rPr lang="tr-TR" sz="2800" i="1" dirty="0" err="1" smtClean="0">
                <a:solidFill>
                  <a:srgbClr val="FF0000"/>
                </a:solidFill>
                <a:effectLst>
                  <a:outerShdw blurRad="38100" dist="38100" dir="2700000" algn="tl">
                    <a:srgbClr val="000000">
                      <a:alpha val="43137"/>
                    </a:srgbClr>
                  </a:outerShdw>
                </a:effectLst>
              </a:rPr>
              <a:t>TEF’li</a:t>
            </a:r>
            <a:r>
              <a:rPr lang="tr-TR" sz="2800" i="1" dirty="0" smtClean="0">
                <a:solidFill>
                  <a:srgbClr val="FF0000"/>
                </a:solidFill>
                <a:effectLst>
                  <a:outerShdw blurRad="38100" dist="38100" dir="2700000" algn="tl">
                    <a:srgbClr val="000000">
                      <a:alpha val="43137"/>
                    </a:srgbClr>
                  </a:outerShdw>
                </a:effectLst>
              </a:rPr>
              <a:t> bebeklerde DİKKAT!</a:t>
            </a:r>
            <a:endParaRPr lang="tr-TR" sz="2800" i="1" dirty="0">
              <a:solidFill>
                <a:srgbClr val="FF0000"/>
              </a:solidFill>
              <a:effectLst>
                <a:outerShdw blurRad="38100" dist="38100" dir="2700000" algn="tl">
                  <a:srgbClr val="000000">
                    <a:alpha val="43137"/>
                  </a:srgbClr>
                </a:outerShdw>
              </a:effectLst>
            </a:endParaRPr>
          </a:p>
        </p:txBody>
      </p:sp>
      <p:sp>
        <p:nvSpPr>
          <p:cNvPr id="80897" name="Rectangle 1"/>
          <p:cNvSpPr>
            <a:spLocks noChangeArrowheads="1"/>
          </p:cNvSpPr>
          <p:nvPr/>
        </p:nvSpPr>
        <p:spPr bwMode="auto">
          <a:xfrm>
            <a:off x="755576" y="3933636"/>
            <a:ext cx="7848872" cy="138499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tr-TR" sz="2800" b="1" u="sng" dirty="0" smtClean="0">
                <a:latin typeface="Calibri" pitchFamily="34" charset="0"/>
                <a:cs typeface="Times New Roman" pitchFamily="18" charset="0"/>
              </a:rPr>
              <a:t>EA/</a:t>
            </a:r>
            <a:r>
              <a:rPr lang="tr-TR" sz="2800" b="1" u="sng" dirty="0" err="1" smtClean="0">
                <a:latin typeface="Calibri" pitchFamily="34" charset="0"/>
                <a:cs typeface="Times New Roman" pitchFamily="18" charset="0"/>
              </a:rPr>
              <a:t>TEF’li</a:t>
            </a:r>
            <a:r>
              <a:rPr lang="tr-TR" sz="2800" b="1" u="sng" dirty="0" smtClean="0">
                <a:latin typeface="Calibri" pitchFamily="34" charset="0"/>
                <a:cs typeface="Times New Roman" pitchFamily="18" charset="0"/>
              </a:rPr>
              <a:t> bebekler için uygun parmak besinler: </a:t>
            </a:r>
          </a:p>
          <a:p>
            <a:pPr marL="0" marR="0" lvl="0" indent="0" algn="ctr" defTabSz="914400" rtl="0" eaLnBrk="1" fontAlgn="base" latinLnBrk="0" hangingPunct="1">
              <a:lnSpc>
                <a:spcPct val="100000"/>
              </a:lnSpc>
              <a:spcBef>
                <a:spcPct val="0"/>
              </a:spcBef>
              <a:spcAft>
                <a:spcPct val="0"/>
              </a:spcAft>
              <a:buClrTx/>
              <a:buSzTx/>
              <a:buFont typeface="Wingdings" pitchFamily="2" charset="2"/>
              <a:buChar char="ü"/>
              <a:tabLst/>
            </a:pPr>
            <a:r>
              <a:rPr lang="tr-TR" sz="2800" dirty="0" err="1" smtClean="0">
                <a:latin typeface="Calibri" pitchFamily="34" charset="0"/>
                <a:ea typeface="Calibri" pitchFamily="34" charset="0"/>
                <a:cs typeface="Times New Roman" pitchFamily="18" charset="0"/>
              </a:rPr>
              <a:t>Pofuduk</a:t>
            </a:r>
            <a:r>
              <a:rPr lang="tr-TR" sz="2800" dirty="0" smtClean="0">
                <a:latin typeface="Calibri" pitchFamily="34" charset="0"/>
                <a:ea typeface="Calibri" pitchFamily="34" charset="0"/>
                <a:cs typeface="Times New Roman" pitchFamily="18" charset="0"/>
              </a:rPr>
              <a:t> </a:t>
            </a:r>
            <a:r>
              <a:rPr kumimoji="0" lang="tr-T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mısır cipsi,</a:t>
            </a:r>
            <a:r>
              <a:rPr kumimoji="0" lang="tr-TR"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tr-T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beze, kedidili bisküvi, iyice haşlanmış patates/havuç, yumuşak</a:t>
            </a:r>
            <a:r>
              <a:rPr kumimoji="0" lang="tr-TR"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kek</a:t>
            </a:r>
            <a:r>
              <a:rPr kumimoji="0" lang="tr-T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vb</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Dikdörtgen"/>
          <p:cNvSpPr/>
          <p:nvPr/>
        </p:nvSpPr>
        <p:spPr>
          <a:xfrm>
            <a:off x="395536" y="5427221"/>
            <a:ext cx="8424936" cy="954107"/>
          </a:xfrm>
          <a:prstGeom prst="rect">
            <a:avLst/>
          </a:prstGeom>
        </p:spPr>
        <p:txBody>
          <a:bodyPr wrap="square">
            <a:spAutoFit/>
          </a:bodyPr>
          <a:lstStyle/>
          <a:p>
            <a:pPr lvl="0" algn="ctr">
              <a:spcBef>
                <a:spcPct val="30000"/>
              </a:spcBef>
              <a:defRPr/>
            </a:pPr>
            <a:r>
              <a:rPr lang="tr-TR" sz="2800" i="1" dirty="0" smtClean="0">
                <a:latin typeface="Calibri" pitchFamily="34" charset="0"/>
                <a:ea typeface="Calibri" pitchFamily="34" charset="0"/>
                <a:cs typeface="Times New Roman" pitchFamily="18" charset="0"/>
              </a:rPr>
              <a:t>“Kolaylıkla ağızda eridiklerinden, yanlışlıkla yutulsa dahi takılma riski oldukça düşüktür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FF0000"/>
                </a:solidFill>
                <a:effectLst>
                  <a:outerShdw blurRad="38100" dist="38100" dir="2700000" algn="tl">
                    <a:srgbClr val="000000">
                      <a:alpha val="43137"/>
                    </a:srgbClr>
                  </a:outerShdw>
                </a:effectLst>
              </a:rPr>
              <a:t>Bebeklik Dönemi</a:t>
            </a:r>
            <a:endParaRPr lang="tr-TR" i="1" dirty="0">
              <a:solidFill>
                <a:srgbClr val="FF000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51520" y="1412776"/>
            <a:ext cx="8640960" cy="5112568"/>
          </a:xfrm>
        </p:spPr>
        <p:txBody>
          <a:bodyPr/>
          <a:lstStyle/>
          <a:p>
            <a:pPr>
              <a:buNone/>
            </a:pPr>
            <a:r>
              <a:rPr lang="tr-TR" sz="2800" b="1" u="sng" dirty="0" smtClean="0">
                <a:solidFill>
                  <a:srgbClr val="0000FF"/>
                </a:solidFill>
                <a:effectLst>
                  <a:outerShdw blurRad="38100" dist="38100" dir="2700000" algn="tl">
                    <a:srgbClr val="000000">
                      <a:alpha val="43137"/>
                    </a:srgbClr>
                  </a:outerShdw>
                </a:effectLst>
              </a:rPr>
              <a:t>Dikkat edilmesi gereken diğer besinler;</a:t>
            </a:r>
            <a:endParaRPr lang="tr-TR" sz="2400" u="sng" dirty="0" smtClean="0">
              <a:solidFill>
                <a:srgbClr val="0000FF"/>
              </a:solidFill>
              <a:effectLst>
                <a:outerShdw blurRad="38100" dist="38100" dir="2700000" algn="tl">
                  <a:srgbClr val="000000">
                    <a:alpha val="43137"/>
                  </a:srgbClr>
                </a:outerShdw>
              </a:effectLst>
            </a:endParaRPr>
          </a:p>
          <a:p>
            <a:pPr lvl="0" algn="ctr">
              <a:buNone/>
            </a:pPr>
            <a:endParaRPr lang="tr-TR" sz="2800" dirty="0" smtClean="0"/>
          </a:p>
        </p:txBody>
      </p:sp>
      <p:sp>
        <p:nvSpPr>
          <p:cNvPr id="80897" name="Rectangle 1"/>
          <p:cNvSpPr>
            <a:spLocks noChangeArrowheads="1"/>
          </p:cNvSpPr>
          <p:nvPr/>
        </p:nvSpPr>
        <p:spPr bwMode="auto">
          <a:xfrm>
            <a:off x="395536" y="2061429"/>
            <a:ext cx="8280920" cy="440120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tr-TR" sz="2800" b="1" dirty="0" smtClean="0"/>
              <a:t>Muz (kaygan), elma/armut/şeftali dilimleri </a:t>
            </a:r>
            <a:r>
              <a:rPr lang="tr-TR" sz="2800" dirty="0" smtClean="0"/>
              <a:t>– </a:t>
            </a:r>
            <a:r>
              <a:rPr lang="tr-TR" sz="2800" i="1" dirty="0" smtClean="0"/>
              <a:t>Ağızda kontrol edilmeleri zor, yeterince çiğnenmeden kolaylıkla kayarak tıkanmaya neden olabilir.</a:t>
            </a:r>
          </a:p>
          <a:p>
            <a:pPr lvl="0">
              <a:buFont typeface="Arial" pitchFamily="34" charset="0"/>
              <a:buChar char="•"/>
            </a:pPr>
            <a:r>
              <a:rPr lang="tr-TR" sz="2800" b="1" dirty="0" smtClean="0"/>
              <a:t>Galeta, kızarmış ekmek </a:t>
            </a:r>
            <a:r>
              <a:rPr lang="tr-TR" sz="2800" dirty="0" smtClean="0"/>
              <a:t>– </a:t>
            </a:r>
            <a:r>
              <a:rPr lang="tr-TR" sz="2800" i="1" dirty="0" smtClean="0"/>
              <a:t>Ağızda yumuşar fakat yutarken parça halinde kalabilir.</a:t>
            </a:r>
          </a:p>
          <a:p>
            <a:pPr lvl="0">
              <a:buFont typeface="Arial" pitchFamily="34" charset="0"/>
              <a:buChar char="•"/>
            </a:pPr>
            <a:r>
              <a:rPr lang="tr-TR" sz="2800" b="1" dirty="0" smtClean="0"/>
              <a:t>Lifli besinler </a:t>
            </a:r>
            <a:r>
              <a:rPr lang="tr-TR" sz="2800" dirty="0" smtClean="0"/>
              <a:t>– Çiğ sebze – Ağızda ezilmeleri ve yumuşamaları zor, çok iyi çiğnenmeli</a:t>
            </a:r>
          </a:p>
          <a:p>
            <a:pPr lvl="0">
              <a:buFont typeface="Arial" pitchFamily="34" charset="0"/>
              <a:buChar char="•"/>
            </a:pPr>
            <a:r>
              <a:rPr lang="tr-TR" sz="2800" b="1" dirty="0" smtClean="0"/>
              <a:t>Püre haline getirilmemiş tüm et türleri, </a:t>
            </a:r>
            <a:r>
              <a:rPr lang="tr-TR" sz="2800" b="1" dirty="0" err="1" smtClean="0"/>
              <a:t>kurubaklagiller</a:t>
            </a:r>
            <a:endParaRPr lang="tr-TR"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7030A0"/>
                </a:solidFill>
                <a:effectLst>
                  <a:outerShdw blurRad="38100" dist="38100" dir="2700000" algn="tl">
                    <a:srgbClr val="000000">
                      <a:alpha val="43137"/>
                    </a:srgbClr>
                  </a:outerShdw>
                </a:effectLst>
              </a:rPr>
              <a:t>Oyun Çocuğu Dönemi </a:t>
            </a:r>
            <a:endParaRPr lang="tr-TR" i="1" dirty="0">
              <a:solidFill>
                <a:srgbClr val="7030A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340768"/>
            <a:ext cx="8229600" cy="4785395"/>
          </a:xfrm>
        </p:spPr>
        <p:txBody>
          <a:bodyPr/>
          <a:lstStyle/>
          <a:p>
            <a:r>
              <a:rPr lang="tr-TR" sz="2400" b="1" dirty="0" smtClean="0"/>
              <a:t>Riskli besinler çocuğun uzanabileceği yerlerden uzak tutulmalı, çocuğun çevresindeki kişiler uyarılmalı. </a:t>
            </a:r>
          </a:p>
          <a:p>
            <a:endParaRPr lang="tr-TR" sz="2400" b="1" dirty="0" smtClean="0"/>
          </a:p>
          <a:p>
            <a:r>
              <a:rPr lang="tr-TR" sz="2400" b="1" dirty="0" smtClean="0"/>
              <a:t>Yemeğe uygun, pütürsüz/akıcı bir sosla ya da içecekle daha kolay yemek yiyebilirler </a:t>
            </a:r>
          </a:p>
          <a:p>
            <a:pPr>
              <a:buNone/>
            </a:pPr>
            <a:r>
              <a:rPr lang="tr-TR" sz="2400" dirty="0" smtClean="0"/>
              <a:t>	</a:t>
            </a:r>
            <a:r>
              <a:rPr lang="tr-TR" sz="2400" b="1" i="1" dirty="0" smtClean="0">
                <a:solidFill>
                  <a:srgbClr val="C00000"/>
                </a:solidFill>
                <a:effectLst>
                  <a:outerShdw blurRad="38100" dist="38100" dir="2700000" algn="tl">
                    <a:srgbClr val="000000">
                      <a:alpha val="43137"/>
                    </a:srgbClr>
                  </a:outerShdw>
                </a:effectLst>
              </a:rPr>
              <a:t>ÖR</a:t>
            </a:r>
            <a:r>
              <a:rPr lang="tr-TR" sz="2400" b="1" i="1" baseline="-25000" dirty="0" smtClean="0">
                <a:solidFill>
                  <a:srgbClr val="C00000"/>
                </a:solidFill>
                <a:effectLst>
                  <a:outerShdw blurRad="38100" dist="38100" dir="2700000" algn="tl">
                    <a:srgbClr val="000000">
                      <a:alpha val="43137"/>
                    </a:srgbClr>
                  </a:outerShdw>
                </a:effectLst>
              </a:rPr>
              <a:t>1</a:t>
            </a:r>
            <a:r>
              <a:rPr lang="tr-TR" sz="2400" b="1" i="1" dirty="0" smtClean="0">
                <a:solidFill>
                  <a:srgbClr val="C00000"/>
                </a:solidFill>
                <a:effectLst>
                  <a:outerShdw blurRad="38100" dist="38100" dir="2700000" algn="tl">
                    <a:srgbClr val="000000">
                      <a:alpha val="43137"/>
                    </a:srgbClr>
                  </a:outerShdw>
                </a:effectLst>
              </a:rPr>
              <a:t>: </a:t>
            </a:r>
            <a:r>
              <a:rPr lang="tr-TR" sz="2400" i="1" dirty="0" smtClean="0"/>
              <a:t>Yoğurt, et suyu, eritilmiş peynir sosu, domates sosu, krema, salata sosu vb</a:t>
            </a:r>
          </a:p>
          <a:p>
            <a:pPr>
              <a:buNone/>
            </a:pPr>
            <a:endParaRPr lang="tr-TR" sz="2400" i="1" dirty="0" smtClean="0"/>
          </a:p>
          <a:p>
            <a:pPr>
              <a:buNone/>
            </a:pPr>
            <a:r>
              <a:rPr lang="tr-TR" sz="2400" i="1" dirty="0" smtClean="0"/>
              <a:t>	</a:t>
            </a:r>
            <a:r>
              <a:rPr lang="tr-TR" sz="2400" b="1" i="1" dirty="0" smtClean="0">
                <a:solidFill>
                  <a:srgbClr val="C00000"/>
                </a:solidFill>
                <a:effectLst>
                  <a:outerShdw blurRad="38100" dist="38100" dir="2700000" algn="tl">
                    <a:srgbClr val="000000">
                      <a:alpha val="43137"/>
                    </a:srgbClr>
                  </a:outerShdw>
                </a:effectLst>
              </a:rPr>
              <a:t>ÖR</a:t>
            </a:r>
            <a:r>
              <a:rPr lang="tr-TR" sz="2400" b="1" i="1" baseline="-25000" dirty="0" smtClean="0">
                <a:solidFill>
                  <a:srgbClr val="C00000"/>
                </a:solidFill>
                <a:effectLst>
                  <a:outerShdw blurRad="38100" dist="38100" dir="2700000" algn="tl">
                    <a:srgbClr val="000000">
                      <a:alpha val="43137"/>
                    </a:srgbClr>
                  </a:outerShdw>
                </a:effectLst>
              </a:rPr>
              <a:t>2</a:t>
            </a:r>
            <a:r>
              <a:rPr lang="tr-TR" sz="2400" b="1" i="1" dirty="0" smtClean="0">
                <a:solidFill>
                  <a:srgbClr val="C00000"/>
                </a:solidFill>
                <a:effectLst>
                  <a:outerShdw blurRad="38100" dist="38100" dir="2700000" algn="tl">
                    <a:srgbClr val="000000">
                      <a:alpha val="43137"/>
                    </a:srgbClr>
                  </a:outerShdw>
                </a:effectLst>
              </a:rPr>
              <a:t>: </a:t>
            </a:r>
            <a:r>
              <a:rPr lang="tr-TR" sz="2400" i="1" dirty="0" smtClean="0"/>
              <a:t>Çorba, ayran, cacık, süt, kefir, meyve suyu, açık bitki çayları, karbonatlı içecekler (soda, gazoz vb?)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solidFill>
                  <a:srgbClr val="7030A0"/>
                </a:solidFill>
                <a:effectLst>
                  <a:outerShdw blurRad="38100" dist="38100" dir="2700000" algn="tl">
                    <a:srgbClr val="000000">
                      <a:alpha val="43137"/>
                    </a:srgbClr>
                  </a:outerShdw>
                </a:effectLst>
              </a:rPr>
              <a:t>Oyun Çocuğu Dönemi </a:t>
            </a:r>
            <a:endParaRPr lang="tr-TR" i="1" dirty="0">
              <a:solidFill>
                <a:srgbClr val="7030A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lstStyle/>
          <a:p>
            <a:r>
              <a:rPr lang="tr-TR" b="1" dirty="0" smtClean="0"/>
              <a:t>Et grubu besinler sıkıntı yaratabilir:</a:t>
            </a:r>
          </a:p>
          <a:p>
            <a:pPr lvl="1"/>
            <a:r>
              <a:rPr lang="tr-TR" i="1" dirty="0" smtClean="0"/>
              <a:t>Etler iyice doğranmalı, kıyılmalı ve iyi pişirilmelidir.</a:t>
            </a:r>
          </a:p>
          <a:p>
            <a:pPr lvl="1"/>
            <a:endParaRPr lang="tr-TR" i="1" dirty="0" smtClean="0"/>
          </a:p>
          <a:p>
            <a:pPr lvl="1"/>
            <a:r>
              <a:rPr lang="tr-TR" i="1" dirty="0" smtClean="0"/>
              <a:t>Lifli etlere göre (kırmızı et, biftek vb) yumuşak etlerin tüketimi daha kolay (tavuk, balık eti)</a:t>
            </a:r>
          </a:p>
          <a:p>
            <a:pPr lvl="1"/>
            <a:endParaRPr lang="tr-TR" i="1" dirty="0" smtClean="0"/>
          </a:p>
          <a:p>
            <a:pPr lvl="1"/>
            <a:r>
              <a:rPr lang="tr-TR" i="1" dirty="0" smtClean="0"/>
              <a:t>İyi çiğnenmeli!!</a:t>
            </a:r>
          </a:p>
          <a:p>
            <a:endParaRPr lang="tr-T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i="1" dirty="0" smtClean="0">
                <a:solidFill>
                  <a:schemeClr val="accent5">
                    <a:lumMod val="50000"/>
                  </a:schemeClr>
                </a:solidFill>
                <a:effectLst>
                  <a:outerShdw blurRad="38100" dist="38100" dir="2700000" algn="tl">
                    <a:srgbClr val="000000">
                      <a:alpha val="43137"/>
                    </a:srgbClr>
                  </a:outerShdw>
                </a:effectLst>
              </a:rPr>
              <a:t>Okul Öncesi ve Okul Çağı Çocuklar</a:t>
            </a:r>
            <a:endParaRPr lang="tr-TR" sz="3600" i="1" dirty="0">
              <a:solidFill>
                <a:schemeClr val="accent5">
                  <a:lumMod val="50000"/>
                </a:schemeClr>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95536" y="1412776"/>
            <a:ext cx="8748464" cy="4525963"/>
          </a:xfrm>
        </p:spPr>
        <p:txBody>
          <a:bodyPr/>
          <a:lstStyle/>
          <a:p>
            <a:pPr>
              <a:lnSpc>
                <a:spcPct val="150000"/>
              </a:lnSpc>
            </a:pPr>
            <a:r>
              <a:rPr lang="tr-TR" sz="3000" i="1" dirty="0" smtClean="0"/>
              <a:t>Okulun ilk yıllarında öğün sırasında gözetim altında tutulmaları gerekebilir. </a:t>
            </a:r>
          </a:p>
          <a:p>
            <a:pPr>
              <a:lnSpc>
                <a:spcPct val="150000"/>
              </a:lnSpc>
            </a:pPr>
            <a:r>
              <a:rPr lang="tr-TR" sz="3000" i="1" dirty="0" smtClean="0"/>
              <a:t>Az ve sık öğün şekli faydalı olabilir. </a:t>
            </a:r>
          </a:p>
          <a:p>
            <a:pPr>
              <a:lnSpc>
                <a:spcPct val="150000"/>
              </a:lnSpc>
            </a:pPr>
            <a:r>
              <a:rPr lang="tr-TR" sz="3000" i="1" dirty="0" smtClean="0"/>
              <a:t>Yemek sırasında sıvı tüketilmesi sağlanmalı</a:t>
            </a:r>
          </a:p>
          <a:p>
            <a:pPr>
              <a:lnSpc>
                <a:spcPct val="150000"/>
              </a:lnSpc>
            </a:pPr>
            <a:r>
              <a:rPr lang="tr-TR" sz="3000" i="1" dirty="0" smtClean="0"/>
              <a:t>İyi çiğnemesi konusunda motive edilmeli</a:t>
            </a:r>
          </a:p>
          <a:p>
            <a:pPr>
              <a:lnSpc>
                <a:spcPct val="150000"/>
              </a:lnSpc>
            </a:pPr>
            <a:r>
              <a:rPr lang="tr-TR" sz="3000" i="1" dirty="0" smtClean="0"/>
              <a:t>Çocuğun öğretmenleri beslenmesi konusunda uyarılmalı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i="1" dirty="0" smtClean="0"/>
              <a:t>Katı gıdalara geçişte zorluk</a:t>
            </a:r>
          </a:p>
          <a:p>
            <a:pPr marL="514350" indent="-514350">
              <a:buFont typeface="+mj-lt"/>
              <a:buAutoNum type="arabicPeriod"/>
            </a:pPr>
            <a:r>
              <a:rPr lang="tr-TR" i="1" dirty="0" smtClean="0"/>
              <a:t>Oral alıma karşı isteksizlik/besin reddi</a:t>
            </a:r>
          </a:p>
          <a:p>
            <a:pPr marL="514350" indent="-514350">
              <a:buFont typeface="+mj-lt"/>
              <a:buAutoNum type="arabicPeriod"/>
            </a:pPr>
            <a:r>
              <a:rPr lang="tr-TR" i="1" dirty="0" smtClean="0"/>
              <a:t>Yutma bozukluğu</a:t>
            </a:r>
          </a:p>
          <a:p>
            <a:pPr marL="514350" indent="-514350">
              <a:buFont typeface="+mj-lt"/>
              <a:buAutoNum type="arabicPeriod"/>
            </a:pPr>
            <a:r>
              <a:rPr lang="tr-TR" i="1" dirty="0" err="1" smtClean="0"/>
              <a:t>Gastroözofageal</a:t>
            </a:r>
            <a:r>
              <a:rPr lang="tr-TR" i="1" dirty="0" smtClean="0"/>
              <a:t> </a:t>
            </a:r>
            <a:r>
              <a:rPr lang="tr-TR" i="1" dirty="0" err="1" smtClean="0"/>
              <a:t>reflü</a:t>
            </a:r>
            <a:endParaRPr lang="tr-TR" i="1" dirty="0" smtClean="0"/>
          </a:p>
          <a:p>
            <a:pPr marL="514350" indent="-514350">
              <a:buFont typeface="+mj-lt"/>
              <a:buAutoNum type="arabicPeriod"/>
            </a:pPr>
            <a:r>
              <a:rPr lang="tr-TR" i="1" dirty="0" smtClean="0"/>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i="1" dirty="0" smtClean="0">
                <a:solidFill>
                  <a:schemeClr val="accent5">
                    <a:lumMod val="50000"/>
                  </a:schemeClr>
                </a:solidFill>
                <a:effectLst>
                  <a:outerShdw blurRad="38100" dist="38100" dir="2700000" algn="tl">
                    <a:srgbClr val="000000">
                      <a:alpha val="43137"/>
                    </a:srgbClr>
                  </a:outerShdw>
                </a:effectLst>
              </a:rPr>
              <a:t>Okul Öncesi ve Okul Çağı Çocuklar</a:t>
            </a:r>
            <a:endParaRPr lang="tr-TR" sz="3600" i="1" dirty="0">
              <a:solidFill>
                <a:schemeClr val="accent5">
                  <a:lumMod val="50000"/>
                </a:schemeClr>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95536" y="1412776"/>
            <a:ext cx="8229600" cy="4525963"/>
          </a:xfrm>
        </p:spPr>
        <p:txBody>
          <a:bodyPr/>
          <a:lstStyle/>
          <a:p>
            <a:r>
              <a:rPr lang="tr-TR" sz="2800" b="1" dirty="0" smtClean="0">
                <a:solidFill>
                  <a:srgbClr val="0000FF"/>
                </a:solidFill>
              </a:rPr>
              <a:t>Yeterli ağırlık kazanımı yoksa, </a:t>
            </a:r>
          </a:p>
          <a:p>
            <a:pPr lvl="1"/>
            <a:r>
              <a:rPr lang="tr-TR" sz="2500" i="1" dirty="0" smtClean="0"/>
              <a:t>Küçük porsiyonlarda  kalori ve protein içeriği yüksek öğünler verilmelidir. </a:t>
            </a:r>
          </a:p>
          <a:p>
            <a:pPr lvl="1"/>
            <a:endParaRPr lang="tr-TR" sz="2500" i="1" dirty="0" smtClean="0"/>
          </a:p>
          <a:p>
            <a:pPr lvl="1"/>
            <a:r>
              <a:rPr lang="tr-TR" sz="2500" i="1" dirty="0" smtClean="0"/>
              <a:t>Hekim/diyetisyeninize danışarak beslenme destek ürünlerinden (tam ya da modüler mamalar) faydalanılabilir.</a:t>
            </a:r>
          </a:p>
          <a:p>
            <a:pPr lvl="1"/>
            <a:endParaRPr lang="tr-TR" sz="2500" i="1" dirty="0" smtClean="0"/>
          </a:p>
          <a:p>
            <a:pPr lvl="1"/>
            <a:r>
              <a:rPr lang="tr-TR" sz="2500" i="1" dirty="0" smtClean="0"/>
              <a:t>Bu ürünler daha çok ikindi ve gece öğünlerinde tercih edilmeli (iştahın kapanmaması, gün içinde eksiğin tamamlanması)</a:t>
            </a:r>
          </a:p>
          <a:p>
            <a:pPr lvl="1"/>
            <a:endParaRPr lang="tr-TR" i="1" dirty="0" smtClean="0"/>
          </a:p>
          <a:p>
            <a:endParaRPr lang="tr-T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212"/>
          <a:stretch/>
        </p:blipFill>
        <p:spPr bwMode="auto">
          <a:xfrm>
            <a:off x="179512" y="4655127"/>
            <a:ext cx="1296144" cy="50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type="subTitle" idx="1"/>
          </p:nvPr>
        </p:nvSpPr>
        <p:spPr>
          <a:xfrm>
            <a:off x="0" y="6065491"/>
            <a:ext cx="6400800" cy="792509"/>
          </a:xfrm>
        </p:spPr>
        <p:txBody>
          <a:bodyPr/>
          <a:lstStyle/>
          <a:p>
            <a:r>
              <a:rPr lang="tr-TR" altLang="tr-TR" b="1" dirty="0" smtClean="0">
                <a:latin typeface="Calibri" pitchFamily="34" charset="0"/>
              </a:rPr>
              <a:t>E-mail: </a:t>
            </a:r>
            <a:r>
              <a:rPr lang="tr-TR" altLang="tr-TR" b="1" u="sng" dirty="0" err="1" smtClean="0">
                <a:solidFill>
                  <a:srgbClr val="0000FF"/>
                </a:solidFill>
                <a:latin typeface="Calibri" pitchFamily="34" charset="0"/>
              </a:rPr>
              <a:t>fatma</a:t>
            </a:r>
            <a:r>
              <a:rPr lang="tr-TR" altLang="tr-TR" b="1" u="sng" dirty="0" smtClean="0">
                <a:solidFill>
                  <a:srgbClr val="0000FF"/>
                </a:solidFill>
                <a:latin typeface="Calibri" pitchFamily="34" charset="0"/>
              </a:rPr>
              <a:t>.</a:t>
            </a:r>
            <a:r>
              <a:rPr lang="tr-TR" altLang="tr-TR" b="1" u="sng" dirty="0" err="1" smtClean="0">
                <a:solidFill>
                  <a:srgbClr val="0000FF"/>
                </a:solidFill>
                <a:latin typeface="Calibri" pitchFamily="34" charset="0"/>
              </a:rPr>
              <a:t>celik</a:t>
            </a:r>
            <a:r>
              <a:rPr lang="tr-TR" altLang="tr-TR" b="1" u="sng" dirty="0" smtClean="0">
                <a:solidFill>
                  <a:srgbClr val="0000FF"/>
                </a:solidFill>
                <a:latin typeface="Calibri" pitchFamily="34" charset="0"/>
              </a:rPr>
              <a:t>@</a:t>
            </a:r>
            <a:r>
              <a:rPr lang="tr-TR" altLang="tr-TR" b="1" u="sng" dirty="0" err="1" smtClean="0">
                <a:solidFill>
                  <a:srgbClr val="0000FF"/>
                </a:solidFill>
                <a:latin typeface="Calibri" pitchFamily="34" charset="0"/>
              </a:rPr>
              <a:t>hacettepe</a:t>
            </a:r>
            <a:r>
              <a:rPr lang="tr-TR" altLang="tr-TR" b="1" u="sng" dirty="0" smtClean="0">
                <a:solidFill>
                  <a:srgbClr val="0000FF"/>
                </a:solidFill>
                <a:latin typeface="Calibri" pitchFamily="34" charset="0"/>
              </a:rPr>
              <a:t>.edu.tr</a:t>
            </a:r>
          </a:p>
          <a:p>
            <a:r>
              <a:rPr lang="tr-TR" altLang="tr-TR" b="1" dirty="0" smtClean="0">
                <a:latin typeface="Calibri" pitchFamily="34" charset="0"/>
              </a:rPr>
              <a:t>Tel: </a:t>
            </a:r>
            <a:r>
              <a:rPr lang="tr-TR" altLang="tr-TR" dirty="0" smtClean="0">
                <a:latin typeface="Calibri" pitchFamily="34" charset="0"/>
              </a:rPr>
              <a:t>(0312) 305 10 94 - 131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006666"/>
                </a:solidFill>
                <a:effectLst>
                  <a:outerShdw blurRad="38100" dist="38100" dir="2700000" algn="tl">
                    <a:srgbClr val="000000">
                      <a:alpha val="43137"/>
                    </a:srgbClr>
                  </a:outerShdw>
                </a:effectLst>
              </a:rPr>
              <a:t>EA – TEF </a:t>
            </a:r>
            <a:r>
              <a:rPr lang="tr-TR" sz="4000" dirty="0" smtClean="0">
                <a:solidFill>
                  <a:srgbClr val="006666"/>
                </a:solidFill>
              </a:rPr>
              <a:t/>
            </a:r>
            <a:br>
              <a:rPr lang="tr-TR" sz="4000" dirty="0" smtClean="0">
                <a:solidFill>
                  <a:srgbClr val="006666"/>
                </a:solidFill>
              </a:rPr>
            </a:br>
            <a:r>
              <a:rPr lang="tr-TR" sz="3600" i="1" dirty="0" smtClean="0">
                <a:solidFill>
                  <a:srgbClr val="0000FF"/>
                </a:solidFill>
                <a:effectLst>
                  <a:outerShdw blurRad="38100" dist="38100" dir="2700000" algn="tl">
                    <a:srgbClr val="000000">
                      <a:alpha val="43137"/>
                    </a:srgbClr>
                  </a:outerShdw>
                </a:effectLst>
              </a:rPr>
              <a:t>Çocuklarda Beslenme Sorunları</a:t>
            </a:r>
            <a:endParaRPr lang="tr-TR" sz="4000" dirty="0"/>
          </a:p>
        </p:txBody>
      </p:sp>
      <p:sp>
        <p:nvSpPr>
          <p:cNvPr id="3" name="2 İçerik Yer Tutucusu"/>
          <p:cNvSpPr>
            <a:spLocks noGrp="1"/>
          </p:cNvSpPr>
          <p:nvPr>
            <p:ph idx="1"/>
          </p:nvPr>
        </p:nvSpPr>
        <p:spPr/>
        <p:txBody>
          <a:bodyPr/>
          <a:lstStyle/>
          <a:p>
            <a:pPr marL="514350" indent="-514350">
              <a:buFont typeface="+mj-lt"/>
              <a:buAutoNum type="arabicPeriod"/>
            </a:pPr>
            <a:r>
              <a:rPr lang="tr-TR" sz="3600" i="1" dirty="0" smtClean="0">
                <a:effectLst>
                  <a:outerShdw blurRad="38100" dist="38100" dir="2700000" algn="tl">
                    <a:srgbClr val="000000">
                      <a:alpha val="43137"/>
                    </a:srgbClr>
                  </a:outerShdw>
                </a:effectLst>
              </a:rPr>
              <a:t>Katı gıdalara geçişte zorluk</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Oral alıma karşı isteksizlik/besin reddi</a:t>
            </a: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Yutma bozukluğu</a:t>
            </a:r>
          </a:p>
          <a:p>
            <a:pPr marL="514350" indent="-514350">
              <a:buFont typeface="+mj-lt"/>
              <a:buAutoNum type="arabicPeriod"/>
            </a:pPr>
            <a:r>
              <a:rPr lang="tr-TR" i="1" dirty="0" err="1" smtClean="0">
                <a:solidFill>
                  <a:schemeClr val="bg1">
                    <a:lumMod val="65000"/>
                  </a:schemeClr>
                </a:solidFill>
                <a:effectLst>
                  <a:outerShdw blurRad="38100" dist="38100" dir="2700000" algn="tl">
                    <a:srgbClr val="000000">
                      <a:alpha val="43137"/>
                    </a:srgbClr>
                  </a:outerShdw>
                </a:effectLst>
              </a:rPr>
              <a:t>Gastroözofageal</a:t>
            </a:r>
            <a:r>
              <a:rPr lang="tr-TR" i="1" dirty="0" smtClean="0">
                <a:solidFill>
                  <a:schemeClr val="bg1">
                    <a:lumMod val="65000"/>
                  </a:schemeClr>
                </a:solidFill>
                <a:effectLst>
                  <a:outerShdw blurRad="38100" dist="38100" dir="2700000" algn="tl">
                    <a:srgbClr val="000000">
                      <a:alpha val="43137"/>
                    </a:srgbClr>
                  </a:outerShdw>
                </a:effectLst>
              </a:rPr>
              <a:t> </a:t>
            </a:r>
            <a:r>
              <a:rPr lang="tr-TR" i="1" dirty="0" err="1" smtClean="0">
                <a:solidFill>
                  <a:schemeClr val="bg1">
                    <a:lumMod val="65000"/>
                  </a:schemeClr>
                </a:solidFill>
                <a:effectLst>
                  <a:outerShdw blurRad="38100" dist="38100" dir="2700000" algn="tl">
                    <a:srgbClr val="000000">
                      <a:alpha val="43137"/>
                    </a:srgbClr>
                  </a:outerShdw>
                </a:effectLst>
              </a:rPr>
              <a:t>reflü</a:t>
            </a:r>
            <a:endParaRPr lang="tr-TR" i="1" dirty="0" smtClean="0">
              <a:solidFill>
                <a:schemeClr val="bg1">
                  <a:lumMod val="65000"/>
                </a:schemeClr>
              </a:solidFill>
              <a:effectLst>
                <a:outerShdw blurRad="38100" dist="38100" dir="2700000" algn="tl">
                  <a:srgbClr val="000000">
                    <a:alpha val="43137"/>
                  </a:srgbClr>
                </a:outerShdw>
              </a:effectLst>
            </a:endParaRPr>
          </a:p>
          <a:p>
            <a:pPr marL="514350" indent="-514350">
              <a:buFont typeface="+mj-lt"/>
              <a:buAutoNum type="arabicPeriod"/>
            </a:pPr>
            <a:r>
              <a:rPr lang="tr-TR" i="1" dirty="0" smtClean="0">
                <a:solidFill>
                  <a:schemeClr val="bg1">
                    <a:lumMod val="65000"/>
                  </a:schemeClr>
                </a:solidFill>
                <a:effectLst>
                  <a:outerShdw blurRad="38100" dist="38100" dir="2700000" algn="tl">
                    <a:srgbClr val="000000">
                      <a:alpha val="43137"/>
                    </a:srgbClr>
                  </a:outerShdw>
                </a:effectLst>
              </a:rPr>
              <a:t>Yemek borusunun tıkanması</a:t>
            </a:r>
          </a:p>
          <a:p>
            <a:pPr marL="514350" indent="-514350">
              <a:buFont typeface="+mj-lt"/>
              <a:buAutoNum type="arabicPeriod"/>
            </a:pPr>
            <a:endParaRPr lang="tr-TR" i="1" dirty="0" smtClean="0"/>
          </a:p>
          <a:p>
            <a:pPr marL="514350" indent="-514350">
              <a:buFont typeface="+mj-lt"/>
              <a:buAutoNum type="arabicPeriod"/>
            </a:pPr>
            <a:endParaRPr lang="tr-TR" i="1" dirty="0" smtClean="0"/>
          </a:p>
          <a:p>
            <a:pPr marL="514350" indent="-514350">
              <a:buFont typeface="+mj-lt"/>
              <a:buAutoNum type="arabicPeriod"/>
            </a:pPr>
            <a:endParaRPr lang="tr-TR"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1. Katı Gıdalara Geçiş Dönemi</a:t>
            </a:r>
            <a:endParaRPr lang="tr-TR" sz="4000" i="1" dirty="0">
              <a:effectLst>
                <a:outerShdw blurRad="38100" dist="38100" dir="2700000" algn="tl">
                  <a:srgbClr val="000000">
                    <a:alpha val="43137"/>
                  </a:srgbClr>
                </a:outerShdw>
              </a:effectLst>
            </a:endParaRPr>
          </a:p>
        </p:txBody>
      </p:sp>
      <p:sp>
        <p:nvSpPr>
          <p:cNvPr id="8" name="Dikdörtgen 7"/>
          <p:cNvSpPr/>
          <p:nvPr/>
        </p:nvSpPr>
        <p:spPr>
          <a:xfrm>
            <a:off x="395536" y="1659838"/>
            <a:ext cx="8352928" cy="42165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endParaRPr lang="tr-TR" sz="2800" b="1" i="1" dirty="0" smtClean="0"/>
          </a:p>
          <a:p>
            <a:pPr algn="ctr"/>
            <a:r>
              <a:rPr lang="tr-TR" sz="2800" b="1" i="1" dirty="0" smtClean="0"/>
              <a:t>Cerrahi </a:t>
            </a:r>
            <a:r>
              <a:rPr lang="tr-TR" sz="2800" b="1" i="1" dirty="0"/>
              <a:t>sonrası ilk 2-3 gün damardan beslenme (ağızdan besin verilmez);</a:t>
            </a:r>
          </a:p>
          <a:p>
            <a:pPr algn="ctr"/>
            <a:endParaRPr lang="tr-TR" sz="2800" b="1" i="1" dirty="0"/>
          </a:p>
          <a:p>
            <a:pPr algn="ctr"/>
            <a:r>
              <a:rPr lang="tr-TR" sz="2800" b="1" i="1" dirty="0"/>
              <a:t>Komplikasyon </a:t>
            </a:r>
            <a:r>
              <a:rPr lang="tr-TR" sz="2800" b="1" i="1" dirty="0">
                <a:sym typeface="Symbol"/>
              </a:rPr>
              <a:t>  3</a:t>
            </a:r>
            <a:r>
              <a:rPr lang="tr-TR" sz="2800" b="1" i="1" dirty="0"/>
              <a:t>-4. günlerde </a:t>
            </a:r>
            <a:r>
              <a:rPr lang="tr-TR" sz="2800" b="1" i="1" dirty="0" err="1"/>
              <a:t>özofagografi</a:t>
            </a:r>
            <a:r>
              <a:rPr lang="tr-TR" sz="2800" b="1" i="1" dirty="0"/>
              <a:t> sonrası sızıntı yoksa yavaş yavaş ağızdan beslenmeye geçilir</a:t>
            </a:r>
          </a:p>
          <a:p>
            <a:pPr algn="ctr"/>
            <a:r>
              <a:rPr lang="tr-TR" sz="2400" i="1" dirty="0"/>
              <a:t>(ödem ve yemek borusu hareketlerindeki yetersizlik nedeniyle yutma zor</a:t>
            </a:r>
            <a:r>
              <a:rPr lang="tr-TR" sz="2400" i="1" dirty="0" smtClean="0"/>
              <a:t>)</a:t>
            </a:r>
          </a:p>
          <a:p>
            <a:pPr algn="ctr"/>
            <a:endParaRPr lang="tr-TR" sz="2400" i="1" dirty="0"/>
          </a:p>
        </p:txBody>
      </p:sp>
      <p:grpSp>
        <p:nvGrpSpPr>
          <p:cNvPr id="38" name="Grup 37"/>
          <p:cNvGrpSpPr/>
          <p:nvPr/>
        </p:nvGrpSpPr>
        <p:grpSpPr>
          <a:xfrm>
            <a:off x="395536" y="1540249"/>
            <a:ext cx="8352928" cy="4663846"/>
            <a:chOff x="-5941168" y="1454403"/>
            <a:chExt cx="8352928" cy="4663846"/>
          </a:xfrm>
        </p:grpSpPr>
        <p:grpSp>
          <p:nvGrpSpPr>
            <p:cNvPr id="37" name="Grup 36"/>
            <p:cNvGrpSpPr/>
            <p:nvPr/>
          </p:nvGrpSpPr>
          <p:grpSpPr>
            <a:xfrm>
              <a:off x="-5941168" y="1454403"/>
              <a:ext cx="8352928" cy="4663846"/>
              <a:chOff x="395536" y="1268760"/>
              <a:chExt cx="8352928" cy="4663846"/>
            </a:xfrm>
          </p:grpSpPr>
          <p:sp>
            <p:nvSpPr>
              <p:cNvPr id="9" name="Dikdörtgen 8"/>
              <p:cNvSpPr/>
              <p:nvPr/>
            </p:nvSpPr>
            <p:spPr>
              <a:xfrm>
                <a:off x="395536" y="1268760"/>
                <a:ext cx="8352928" cy="466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4" name="Grup 23"/>
              <p:cNvGrpSpPr/>
              <p:nvPr/>
            </p:nvGrpSpPr>
            <p:grpSpPr>
              <a:xfrm>
                <a:off x="647564" y="3068960"/>
                <a:ext cx="7848872" cy="2664295"/>
                <a:chOff x="683568" y="3068960"/>
                <a:chExt cx="7848872" cy="2664295"/>
              </a:xfrm>
            </p:grpSpPr>
            <p:sp>
              <p:nvSpPr>
                <p:cNvPr id="29" name="AutoShape 3"/>
                <p:cNvSpPr>
                  <a:spLocks noChangeArrowheads="1"/>
                </p:cNvSpPr>
                <p:nvPr/>
              </p:nvSpPr>
              <p:spPr bwMode="gray">
                <a:xfrm>
                  <a:off x="683568" y="4479552"/>
                  <a:ext cx="7848872" cy="1253703"/>
                </a:xfrm>
                <a:prstGeom prst="roundRect">
                  <a:avLst>
                    <a:gd name="adj" fmla="val 16667"/>
                  </a:avLst>
                </a:prstGeom>
                <a:solidFill>
                  <a:schemeClr val="accent1"/>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base">
                    <a:spcBef>
                      <a:spcPct val="0"/>
                    </a:spcBef>
                    <a:spcAft>
                      <a:spcPct val="0"/>
                    </a:spcAft>
                  </a:pPr>
                  <a:endParaRPr lang="tr-TR">
                    <a:solidFill>
                      <a:srgbClr val="000000"/>
                    </a:solidFill>
                  </a:endParaRPr>
                </a:p>
              </p:txBody>
            </p:sp>
            <p:sp>
              <p:nvSpPr>
                <p:cNvPr id="30" name="AutoShape 4"/>
                <p:cNvSpPr>
                  <a:spLocks noChangeArrowheads="1"/>
                </p:cNvSpPr>
                <p:nvPr/>
              </p:nvSpPr>
              <p:spPr bwMode="gray">
                <a:xfrm>
                  <a:off x="683568" y="3068960"/>
                  <a:ext cx="7776864" cy="1219324"/>
                </a:xfrm>
                <a:prstGeom prst="roundRect">
                  <a:avLst>
                    <a:gd name="adj" fmla="val 16667"/>
                  </a:avLst>
                </a:prstGeom>
                <a:solidFill>
                  <a:schemeClr val="hlink"/>
                </a:solidFill>
                <a:ln w="28575" algn="ctr">
                  <a:solidFill>
                    <a:srgbClr val="FCFCFC"/>
                  </a:solidFill>
                  <a:round/>
                  <a:headEnd/>
                  <a:tailEnd/>
                </a:ln>
                <a:effectLst>
                  <a:outerShdw dist="35921" dir="2700000" algn="ctr" rotWithShape="0">
                    <a:srgbClr val="001D3A">
                      <a:alpha val="50000"/>
                    </a:srgbClr>
                  </a:outerShdw>
                </a:effectLst>
              </p:spPr>
              <p:txBody>
                <a:bodyPr wrap="none" anchor="ctr"/>
                <a:lstStyle/>
                <a:p>
                  <a:pPr fontAlgn="base">
                    <a:spcBef>
                      <a:spcPct val="0"/>
                    </a:spcBef>
                    <a:spcAft>
                      <a:spcPct val="0"/>
                    </a:spcAft>
                  </a:pPr>
                  <a:endParaRPr lang="tr-TR">
                    <a:solidFill>
                      <a:srgbClr val="000000"/>
                    </a:solidFill>
                  </a:endParaRPr>
                </a:p>
              </p:txBody>
            </p:sp>
            <p:grpSp>
              <p:nvGrpSpPr>
                <p:cNvPr id="31" name="Group 9"/>
                <p:cNvGrpSpPr>
                  <a:grpSpLocks/>
                </p:cNvGrpSpPr>
                <p:nvPr/>
              </p:nvGrpSpPr>
              <p:grpSpPr bwMode="auto">
                <a:xfrm>
                  <a:off x="1115616" y="3429000"/>
                  <a:ext cx="392088" cy="1794123"/>
                  <a:chOff x="960" y="1764"/>
                  <a:chExt cx="130" cy="418"/>
                </a:xfrm>
              </p:grpSpPr>
              <p:sp>
                <p:nvSpPr>
                  <p:cNvPr id="34" name="Oval 33"/>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5" name="Oval 34"/>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6"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32" name="19 Dikdörtgen"/>
                <p:cNvSpPr/>
                <p:nvPr/>
              </p:nvSpPr>
              <p:spPr>
                <a:xfrm>
                  <a:off x="1475656" y="3140968"/>
                  <a:ext cx="6264696" cy="1200329"/>
                </a:xfrm>
                <a:prstGeom prst="rect">
                  <a:avLst/>
                </a:prstGeom>
              </p:spPr>
              <p:txBody>
                <a:bodyPr wrap="square">
                  <a:spAutoFit/>
                </a:bodyPr>
                <a:lstStyle/>
                <a:p>
                  <a:pPr algn="ctr">
                    <a:buNone/>
                  </a:pPr>
                  <a:r>
                    <a:rPr lang="tr-TR" sz="3200" i="1" dirty="0" smtClean="0">
                      <a:solidFill>
                        <a:srgbClr val="0000FF"/>
                      </a:solidFill>
                      <a:effectLst>
                        <a:outerShdw blurRad="38100" dist="38100" dir="2700000" algn="tl">
                          <a:srgbClr val="000000">
                            <a:alpha val="43137"/>
                          </a:srgbClr>
                        </a:outerShdw>
                      </a:effectLst>
                    </a:rPr>
                    <a:t>İlk 6 ay anne sütü,</a:t>
                  </a:r>
                </a:p>
                <a:p>
                  <a:pPr marL="342900" lvl="1" indent="-342900" algn="ctr">
                    <a:buNone/>
                  </a:pPr>
                  <a:r>
                    <a:rPr lang="tr-TR" sz="2000" i="1" dirty="0" smtClean="0"/>
                    <a:t>(Ağızdan beslenmeye izin verilmeye başlandığında bebek emzirilmeli)</a:t>
                  </a:r>
                  <a:endParaRPr lang="tr-TR" dirty="0"/>
                </a:p>
              </p:txBody>
            </p:sp>
            <p:sp>
              <p:nvSpPr>
                <p:cNvPr id="33" name="20 Dikdörtgen"/>
                <p:cNvSpPr/>
                <p:nvPr/>
              </p:nvSpPr>
              <p:spPr>
                <a:xfrm>
                  <a:off x="1475656" y="4654877"/>
                  <a:ext cx="6264696" cy="954107"/>
                </a:xfrm>
                <a:prstGeom prst="rect">
                  <a:avLst/>
                </a:prstGeom>
              </p:spPr>
              <p:txBody>
                <a:bodyPr wrap="square">
                  <a:spAutoFit/>
                </a:bodyPr>
                <a:lstStyle/>
                <a:p>
                  <a:pPr algn="ctr">
                    <a:buNone/>
                  </a:pPr>
                  <a:r>
                    <a:rPr lang="tr-TR" sz="2800" i="1" dirty="0" smtClean="0"/>
                    <a:t>Sonrasında </a:t>
                  </a:r>
                  <a:r>
                    <a:rPr lang="tr-TR" sz="2800" i="1" dirty="0" smtClean="0">
                      <a:solidFill>
                        <a:srgbClr val="C00000"/>
                      </a:solidFill>
                      <a:effectLst>
                        <a:outerShdw blurRad="38100" dist="38100" dir="2700000" algn="tl">
                          <a:srgbClr val="000000">
                            <a:alpha val="43137"/>
                          </a:srgbClr>
                        </a:outerShdw>
                      </a:effectLst>
                    </a:rPr>
                    <a:t>anne sütü + </a:t>
                  </a:r>
                </a:p>
                <a:p>
                  <a:pPr algn="ctr">
                    <a:buNone/>
                  </a:pPr>
                  <a:r>
                    <a:rPr lang="tr-TR" sz="2800" i="1" dirty="0" smtClean="0">
                      <a:solidFill>
                        <a:srgbClr val="C00000"/>
                      </a:solidFill>
                      <a:effectLst>
                        <a:outerShdw blurRad="38100" dist="38100" dir="2700000" algn="tl">
                          <a:srgbClr val="000000">
                            <a:alpha val="43137"/>
                          </a:srgbClr>
                        </a:outerShdw>
                      </a:effectLst>
                    </a:rPr>
                    <a:t>tamamlayıcı beslenme (katı gıdalar) </a:t>
                  </a:r>
                </a:p>
              </p:txBody>
            </p:sp>
          </p:grpSp>
          <p:sp>
            <p:nvSpPr>
              <p:cNvPr id="15" name="Dikdörtgen 14"/>
              <p:cNvSpPr/>
              <p:nvPr/>
            </p:nvSpPr>
            <p:spPr>
              <a:xfrm>
                <a:off x="971600" y="1628800"/>
                <a:ext cx="7084674" cy="1200329"/>
              </a:xfrm>
              <a:prstGeom prst="rect">
                <a:avLst/>
              </a:prstGeom>
            </p:spPr>
            <p:txBody>
              <a:bodyPr wrap="square">
                <a:spAutoFit/>
              </a:bodyPr>
              <a:lstStyle/>
              <a:p>
                <a:pPr algn="ctr">
                  <a:buNone/>
                </a:pPr>
                <a:r>
                  <a:rPr lang="tr-TR" sz="3600" i="1" dirty="0"/>
                  <a:t>Sağlıklı bebeklerde olduğu gibi </a:t>
                </a:r>
              </a:p>
              <a:p>
                <a:pPr algn="ctr">
                  <a:buNone/>
                </a:pPr>
                <a:r>
                  <a:rPr lang="tr-TR" sz="3600" i="1" dirty="0"/>
                  <a:t>EA/</a:t>
                </a:r>
                <a:r>
                  <a:rPr lang="tr-TR" sz="3600" i="1" dirty="0" err="1"/>
                  <a:t>TEF’li</a:t>
                </a:r>
                <a:r>
                  <a:rPr lang="tr-TR" sz="3600" i="1" dirty="0"/>
                  <a:t> bebeklerde de; </a:t>
                </a:r>
              </a:p>
            </p:txBody>
          </p:sp>
        </p:grpSp>
        <p:grpSp>
          <p:nvGrpSpPr>
            <p:cNvPr id="25" name="Group 9"/>
            <p:cNvGrpSpPr>
              <a:grpSpLocks/>
            </p:cNvGrpSpPr>
            <p:nvPr/>
          </p:nvGrpSpPr>
          <p:grpSpPr bwMode="auto">
            <a:xfrm>
              <a:off x="1325444" y="3670441"/>
              <a:ext cx="392088" cy="1794123"/>
              <a:chOff x="960" y="1764"/>
              <a:chExt cx="130" cy="418"/>
            </a:xfrm>
          </p:grpSpPr>
          <p:sp>
            <p:nvSpPr>
              <p:cNvPr id="26" name="Oval 10"/>
              <p:cNvSpPr>
                <a:spLocks noChangeArrowheads="1"/>
              </p:cNvSpPr>
              <p:nvPr/>
            </p:nvSpPr>
            <p:spPr bwMode="gray">
              <a:xfrm>
                <a:off x="960" y="1764"/>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27" name="Oval 11"/>
              <p:cNvSpPr>
                <a:spLocks noChangeArrowheads="1"/>
              </p:cNvSpPr>
              <p:nvPr/>
            </p:nvSpPr>
            <p:spPr bwMode="gray">
              <a:xfrm>
                <a:off x="964" y="2062"/>
                <a:ext cx="126" cy="120"/>
              </a:xfrm>
              <a:prstGeom prst="ellipse">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28" name="AutoShape 12"/>
              <p:cNvSpPr>
                <a:spLocks noChangeArrowheads="1"/>
              </p:cNvSpPr>
              <p:nvPr/>
            </p:nvSpPr>
            <p:spPr bwMode="gray">
              <a:xfrm>
                <a:off x="996" y="1836"/>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a:noFill/>
              </a:ln>
              <a:effectLst/>
              <a:extLst>
                <a:ext uri="{91240B29-F687-4F45-9708-019B960494DF}">
                  <a14:hiddenLine xmlns:a14="http://schemas.microsoft.com/office/drawing/2010/main" w="38100" algn="ctr">
                    <a:solidFill>
                      <a:srgbClr val="5D9DD7"/>
                    </a:solidFill>
                    <a:round/>
                    <a:headEnd/>
                    <a:tailE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i="1" dirty="0" smtClean="0">
                <a:effectLst>
                  <a:outerShdw blurRad="38100" dist="38100" dir="2700000" algn="tl">
                    <a:srgbClr val="000000">
                      <a:alpha val="43137"/>
                    </a:srgbClr>
                  </a:outerShdw>
                </a:effectLst>
              </a:rPr>
              <a:t>1. Katı Gıdalara Geçiş Dönemi</a:t>
            </a:r>
            <a:endParaRPr lang="tr-TR" sz="4000" i="1" dirty="0">
              <a:effectLst>
                <a:outerShdw blurRad="38100" dist="38100" dir="2700000" algn="tl">
                  <a:srgbClr val="000000">
                    <a:alpha val="43137"/>
                  </a:srgbClr>
                </a:outerShdw>
              </a:effectLst>
            </a:endParaRPr>
          </a:p>
        </p:txBody>
      </p:sp>
      <p:sp>
        <p:nvSpPr>
          <p:cNvPr id="4" name="3 Oval Belirtme Çizgisi"/>
          <p:cNvSpPr/>
          <p:nvPr/>
        </p:nvSpPr>
        <p:spPr>
          <a:xfrm>
            <a:off x="1043608" y="1268760"/>
            <a:ext cx="3744416" cy="2016224"/>
          </a:xfrm>
          <a:prstGeom prst="wedgeEllipseCallout">
            <a:avLst>
              <a:gd name="adj1" fmla="val -25207"/>
              <a:gd name="adj2" fmla="val 740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800" b="1" i="1" dirty="0" smtClean="0">
                <a:solidFill>
                  <a:srgbClr val="0000FF"/>
                </a:solidFill>
                <a:effectLst>
                  <a:outerShdw blurRad="38100" dist="38100" dir="2700000" algn="tl">
                    <a:srgbClr val="000000">
                      <a:alpha val="43137"/>
                    </a:srgbClr>
                  </a:outerShdw>
                </a:effectLst>
              </a:rPr>
              <a:t>Katı gıdalara ne zaman geçilecek?</a:t>
            </a:r>
            <a:endParaRPr lang="tr-TR" sz="2800" b="1" i="1" dirty="0">
              <a:solidFill>
                <a:srgbClr val="0000FF"/>
              </a:solidFill>
              <a:effectLst>
                <a:outerShdw blurRad="38100" dist="38100" dir="2700000" algn="tl">
                  <a:srgbClr val="000000">
                    <a:alpha val="43137"/>
                  </a:srgbClr>
                </a:outerShdw>
              </a:effectLst>
            </a:endParaRPr>
          </a:p>
        </p:txBody>
      </p:sp>
      <p:sp>
        <p:nvSpPr>
          <p:cNvPr id="5" name="4 Oval Belirtme Çizgisi"/>
          <p:cNvSpPr/>
          <p:nvPr/>
        </p:nvSpPr>
        <p:spPr>
          <a:xfrm flipH="1">
            <a:off x="4499992" y="1556792"/>
            <a:ext cx="3744416" cy="2016224"/>
          </a:xfrm>
          <a:prstGeom prst="wedgeEllipseCallout">
            <a:avLst>
              <a:gd name="adj1" fmla="val -25207"/>
              <a:gd name="adj2" fmla="val 740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800" b="1" i="1" dirty="0" smtClean="0">
                <a:solidFill>
                  <a:srgbClr val="0000FF"/>
                </a:solidFill>
                <a:effectLst>
                  <a:outerShdw blurRad="38100" dist="38100" dir="2700000" algn="tl">
                    <a:srgbClr val="000000">
                      <a:alpha val="43137"/>
                    </a:srgbClr>
                  </a:outerShdw>
                </a:effectLst>
              </a:rPr>
              <a:t>Hangi kıvamdaki besinlerle başlanacak?</a:t>
            </a:r>
            <a:endParaRPr lang="tr-TR" sz="2800" b="1" i="1" dirty="0">
              <a:solidFill>
                <a:srgbClr val="0000FF"/>
              </a:solidFill>
              <a:effectLst>
                <a:outerShdw blurRad="38100" dist="38100" dir="2700000" algn="tl">
                  <a:srgbClr val="000000">
                    <a:alpha val="43137"/>
                  </a:srgbClr>
                </a:outerShdw>
              </a:effectLst>
            </a:endParaRPr>
          </a:p>
        </p:txBody>
      </p:sp>
      <p:sp>
        <p:nvSpPr>
          <p:cNvPr id="6" name="5 Oval Belirtme Çizgisi"/>
          <p:cNvSpPr/>
          <p:nvPr/>
        </p:nvSpPr>
        <p:spPr>
          <a:xfrm flipH="1">
            <a:off x="2411760" y="3429000"/>
            <a:ext cx="3744416" cy="2016224"/>
          </a:xfrm>
          <a:prstGeom prst="wedgeEllipseCallout">
            <a:avLst>
              <a:gd name="adj1" fmla="val -25207"/>
              <a:gd name="adj2" fmla="val 74007"/>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800" b="1" i="1" dirty="0" smtClean="0">
                <a:solidFill>
                  <a:srgbClr val="0000FF"/>
                </a:solidFill>
                <a:effectLst>
                  <a:outerShdw blurRad="38100" dist="38100" dir="2700000" algn="tl">
                    <a:srgbClr val="000000">
                      <a:alpha val="43137"/>
                    </a:srgbClr>
                  </a:outerShdw>
                </a:effectLst>
              </a:rPr>
              <a:t>Kıvam ne zaman artırılacak ?</a:t>
            </a:r>
            <a:endParaRPr lang="tr-TR" sz="2800" b="1" i="1" dirty="0">
              <a:solidFill>
                <a:srgbClr val="0000FF"/>
              </a:solidFill>
              <a:effectLst>
                <a:outerShdw blurRad="38100" dist="38100" dir="2700000" algn="tl">
                  <a:srgbClr val="000000">
                    <a:alpha val="43137"/>
                  </a:srgbClr>
                </a:outerShdw>
              </a:effectLst>
            </a:endParaRPr>
          </a:p>
        </p:txBody>
      </p:sp>
      <p:sp>
        <p:nvSpPr>
          <p:cNvPr id="9" name="8 Yuvarlatılmış Dikdörtgen"/>
          <p:cNvSpPr/>
          <p:nvPr/>
        </p:nvSpPr>
        <p:spPr>
          <a:xfrm>
            <a:off x="395536" y="2204864"/>
            <a:ext cx="8424936" cy="3168352"/>
          </a:xfrm>
          <a:prstGeom prst="roundRect">
            <a:avLst/>
          </a:prstGeom>
          <a:ln w="57150">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3600" i="1" dirty="0" smtClean="0">
                <a:effectLst>
                  <a:outerShdw blurRad="38100" dist="38100" dir="2700000" algn="tl">
                    <a:srgbClr val="000000">
                      <a:alpha val="43137"/>
                    </a:srgbClr>
                  </a:outerShdw>
                </a:effectLst>
              </a:rPr>
              <a:t>Sağlıklı çocuklarda olduğu gibi </a:t>
            </a:r>
            <a:r>
              <a:rPr lang="tr-TR" sz="3600" b="1" i="1" dirty="0" smtClean="0">
                <a:effectLst>
                  <a:outerShdw blurRad="38100" dist="38100" dir="2700000" algn="tl">
                    <a:srgbClr val="000000">
                      <a:alpha val="43137"/>
                    </a:srgbClr>
                  </a:outerShdw>
                </a:effectLst>
              </a:rPr>
              <a:t>gelişim basamağına</a:t>
            </a:r>
            <a:r>
              <a:rPr lang="tr-TR" sz="3600" i="1" dirty="0" smtClean="0">
                <a:effectLst>
                  <a:outerShdw blurRad="38100" dist="38100" dir="2700000" algn="tl">
                    <a:srgbClr val="000000">
                      <a:alpha val="43137"/>
                    </a:srgbClr>
                  </a:outerShdw>
                </a:effectLst>
              </a:rPr>
              <a:t> ve çocuğun </a:t>
            </a:r>
            <a:r>
              <a:rPr lang="tr-TR" sz="3600" b="1" i="1" dirty="0" smtClean="0">
                <a:effectLst>
                  <a:outerShdw blurRad="38100" dist="38100" dir="2700000" algn="tl">
                    <a:srgbClr val="000000">
                      <a:alpha val="43137"/>
                    </a:srgbClr>
                  </a:outerShdw>
                </a:effectLst>
              </a:rPr>
              <a:t>beslenme becerilerine</a:t>
            </a:r>
            <a:r>
              <a:rPr lang="tr-TR" sz="3600" i="1" dirty="0" smtClean="0">
                <a:effectLst>
                  <a:outerShdw blurRad="38100" dist="38100" dir="2700000" algn="tl">
                    <a:srgbClr val="000000">
                      <a:alpha val="43137"/>
                    </a:srgbClr>
                  </a:outerShdw>
                </a:effectLst>
              </a:rPr>
              <a:t> göre karar verilmelidir.</a:t>
            </a:r>
            <a:endParaRPr lang="tr-TR" sz="36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97644"/>
            <a:ext cx="8229600" cy="927100"/>
          </a:xfrm>
        </p:spPr>
        <p:txBody>
          <a:bodyPr/>
          <a:lstStyle/>
          <a:p>
            <a:r>
              <a:rPr lang="tr-TR" sz="3200" i="1" dirty="0" smtClean="0">
                <a:solidFill>
                  <a:srgbClr val="C00000"/>
                </a:solidFill>
                <a:effectLst>
                  <a:outerShdw blurRad="38100" dist="38100" dir="2700000" algn="tl">
                    <a:srgbClr val="000000">
                      <a:alpha val="43137"/>
                    </a:srgbClr>
                  </a:outerShdw>
                </a:effectLst>
              </a:rPr>
              <a:t>Çocuklarda Beslenme </a:t>
            </a:r>
            <a:br>
              <a:rPr lang="tr-TR" sz="3200" i="1" dirty="0" smtClean="0">
                <a:solidFill>
                  <a:srgbClr val="C00000"/>
                </a:solidFill>
                <a:effectLst>
                  <a:outerShdw blurRad="38100" dist="38100" dir="2700000" algn="tl">
                    <a:srgbClr val="000000">
                      <a:alpha val="43137"/>
                    </a:srgbClr>
                  </a:outerShdw>
                </a:effectLst>
              </a:rPr>
            </a:br>
            <a:r>
              <a:rPr lang="tr-TR" sz="3200" i="1" dirty="0" smtClean="0">
                <a:solidFill>
                  <a:srgbClr val="C00000"/>
                </a:solidFill>
                <a:effectLst>
                  <a:outerShdw blurRad="38100" dist="38100" dir="2700000" algn="tl">
                    <a:srgbClr val="000000">
                      <a:alpha val="43137"/>
                    </a:srgbClr>
                  </a:outerShdw>
                </a:effectLst>
              </a:rPr>
              <a:t>Becerilerinin Gelişimi</a:t>
            </a:r>
            <a:endParaRPr lang="tr-TR" sz="3200" i="1" dirty="0">
              <a:solidFill>
                <a:srgbClr val="C00000"/>
              </a:solidFill>
              <a:effectLst>
                <a:outerShdw blurRad="38100" dist="38100" dir="2700000" algn="tl">
                  <a:srgbClr val="000000">
                    <a:alpha val="43137"/>
                  </a:srgbClr>
                </a:outerShdw>
              </a:effectLst>
            </a:endParaRPr>
          </a:p>
        </p:txBody>
      </p:sp>
      <p:sp>
        <p:nvSpPr>
          <p:cNvPr id="23" name="AutoShape 60"/>
          <p:cNvSpPr>
            <a:spLocks noChangeArrowheads="1"/>
          </p:cNvSpPr>
          <p:nvPr/>
        </p:nvSpPr>
        <p:spPr bwMode="gray">
          <a:xfrm>
            <a:off x="304800" y="1296144"/>
            <a:ext cx="8534400" cy="5445224"/>
          </a:xfrm>
          <a:prstGeom prst="roundRect">
            <a:avLst>
              <a:gd name="adj" fmla="val 11181"/>
            </a:avLst>
          </a:prstGeom>
          <a:solidFill>
            <a:srgbClr val="FFFFFF">
              <a:alpha val="80000"/>
            </a:srgbClr>
          </a:solidFill>
          <a:ln w="317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50" name="49 Grup"/>
          <p:cNvGrpSpPr/>
          <p:nvPr/>
        </p:nvGrpSpPr>
        <p:grpSpPr>
          <a:xfrm>
            <a:off x="467544" y="1484784"/>
            <a:ext cx="8198050" cy="1512168"/>
            <a:chOff x="406400" y="2204864"/>
            <a:chExt cx="7940255" cy="819150"/>
          </a:xfrm>
        </p:grpSpPr>
        <p:sp>
          <p:nvSpPr>
            <p:cNvPr id="27" name="Rectangle 6"/>
            <p:cNvSpPr>
              <a:spLocks noChangeArrowheads="1"/>
            </p:cNvSpPr>
            <p:nvPr/>
          </p:nvSpPr>
          <p:spPr bwMode="gray">
            <a:xfrm>
              <a:off x="406400" y="2243138"/>
              <a:ext cx="7621984" cy="750887"/>
            </a:xfrm>
            <a:prstGeom prst="rect">
              <a:avLst/>
            </a:prstGeom>
            <a:gradFill rotWithShape="1">
              <a:gsLst>
                <a:gs pos="0">
                  <a:schemeClr val="accent1">
                    <a:gamma/>
                    <a:tint val="0"/>
                    <a:invGamma/>
                    <a:alpha val="0"/>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29" name="Group 36"/>
            <p:cNvGrpSpPr>
              <a:grpSpLocks/>
            </p:cNvGrpSpPr>
            <p:nvPr/>
          </p:nvGrpSpPr>
          <p:grpSpPr bwMode="auto">
            <a:xfrm>
              <a:off x="7090942" y="2204864"/>
              <a:ext cx="1255713" cy="819150"/>
              <a:chOff x="1323" y="1152"/>
              <a:chExt cx="791" cy="516"/>
            </a:xfrm>
          </p:grpSpPr>
          <p:sp>
            <p:nvSpPr>
              <p:cNvPr id="30" name="Oval 37"/>
              <p:cNvSpPr>
                <a:spLocks noChangeArrowheads="1"/>
              </p:cNvSpPr>
              <p:nvPr/>
            </p:nvSpPr>
            <p:spPr bwMode="gray">
              <a:xfrm>
                <a:off x="1323" y="1154"/>
                <a:ext cx="791" cy="514"/>
              </a:xfrm>
              <a:prstGeom prst="ellipse">
                <a:avLst/>
              </a:prstGeom>
              <a:solidFill>
                <a:schemeClr val="accent1"/>
              </a:solidFill>
              <a:ln w="28575"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p>
            </p:txBody>
          </p:sp>
          <p:pic>
            <p:nvPicPr>
              <p:cNvPr id="31" name="Picture 38" descr="cir_lighteffect0"/>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gray">
              <a:xfrm>
                <a:off x="1354" y="1152"/>
                <a:ext cx="739" cy="38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51 Grup"/>
          <p:cNvGrpSpPr/>
          <p:nvPr/>
        </p:nvGrpSpPr>
        <p:grpSpPr>
          <a:xfrm>
            <a:off x="406400" y="3075191"/>
            <a:ext cx="8270056" cy="1809054"/>
            <a:chOff x="406400" y="2787163"/>
            <a:chExt cx="8270056" cy="1206988"/>
          </a:xfrm>
        </p:grpSpPr>
        <p:sp>
          <p:nvSpPr>
            <p:cNvPr id="26" name="Rectangle 5"/>
            <p:cNvSpPr>
              <a:spLocks noChangeArrowheads="1"/>
            </p:cNvSpPr>
            <p:nvPr/>
          </p:nvSpPr>
          <p:spPr bwMode="gray">
            <a:xfrm>
              <a:off x="406400" y="2852936"/>
              <a:ext cx="7549976" cy="1141215"/>
            </a:xfrm>
            <a:prstGeom prst="rect">
              <a:avLst/>
            </a:prstGeom>
            <a:gradFill rotWithShape="1">
              <a:gsLst>
                <a:gs pos="0">
                  <a:schemeClr val="accent2">
                    <a:gamma/>
                    <a:tint val="0"/>
                    <a:invGamma/>
                    <a:alpha val="0"/>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2" name="Group 39"/>
            <p:cNvGrpSpPr>
              <a:grpSpLocks/>
            </p:cNvGrpSpPr>
            <p:nvPr/>
          </p:nvGrpSpPr>
          <p:grpSpPr bwMode="auto">
            <a:xfrm>
              <a:off x="7380312" y="2787163"/>
              <a:ext cx="1296144" cy="1196707"/>
              <a:chOff x="1596" y="1152"/>
              <a:chExt cx="518" cy="496"/>
            </a:xfrm>
          </p:grpSpPr>
          <p:sp>
            <p:nvSpPr>
              <p:cNvPr id="33" name="Oval 40"/>
              <p:cNvSpPr>
                <a:spLocks noChangeArrowheads="1"/>
              </p:cNvSpPr>
              <p:nvPr/>
            </p:nvSpPr>
            <p:spPr bwMode="gray">
              <a:xfrm>
                <a:off x="1596" y="1194"/>
                <a:ext cx="518" cy="454"/>
              </a:xfrm>
              <a:prstGeom prst="ellipse">
                <a:avLst/>
              </a:prstGeom>
              <a:solidFill>
                <a:schemeClr val="accent2"/>
              </a:solidFill>
              <a:ln w="28575"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p>
            </p:txBody>
          </p:sp>
          <p:pic>
            <p:nvPicPr>
              <p:cNvPr id="34" name="Picture 41" descr="cir_lighteffect0"/>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4" name="53 Metin kutusu"/>
          <p:cNvSpPr txBox="1"/>
          <p:nvPr/>
        </p:nvSpPr>
        <p:spPr>
          <a:xfrm>
            <a:off x="7452320" y="1988840"/>
            <a:ext cx="1103572" cy="461665"/>
          </a:xfrm>
          <a:prstGeom prst="rect">
            <a:avLst/>
          </a:prstGeom>
          <a:noFill/>
        </p:spPr>
        <p:txBody>
          <a:bodyPr wrap="none" rtlCol="0">
            <a:spAutoFit/>
          </a:bodyPr>
          <a:lstStyle/>
          <a:p>
            <a:r>
              <a:rPr lang="tr-TR" sz="2400" b="1" dirty="0" smtClean="0">
                <a:solidFill>
                  <a:schemeClr val="bg1"/>
                </a:solidFill>
                <a:effectLst>
                  <a:outerShdw blurRad="38100" dist="38100" dir="2700000" algn="tl">
                    <a:srgbClr val="000000">
                      <a:alpha val="43137"/>
                    </a:srgbClr>
                  </a:outerShdw>
                </a:effectLst>
              </a:rPr>
              <a:t>0-3 AY</a:t>
            </a:r>
            <a:endParaRPr lang="tr-TR" sz="2400" b="1" dirty="0">
              <a:solidFill>
                <a:schemeClr val="bg1"/>
              </a:solidFill>
              <a:effectLst>
                <a:outerShdw blurRad="38100" dist="38100" dir="2700000" algn="tl">
                  <a:srgbClr val="000000">
                    <a:alpha val="43137"/>
                  </a:srgbClr>
                </a:outerShdw>
              </a:effectLst>
            </a:endParaRPr>
          </a:p>
        </p:txBody>
      </p:sp>
      <p:sp>
        <p:nvSpPr>
          <p:cNvPr id="55" name="54 Metin kutusu"/>
          <p:cNvSpPr txBox="1"/>
          <p:nvPr/>
        </p:nvSpPr>
        <p:spPr>
          <a:xfrm>
            <a:off x="7500876" y="3759423"/>
            <a:ext cx="1103572" cy="461665"/>
          </a:xfrm>
          <a:prstGeom prst="rect">
            <a:avLst/>
          </a:prstGeom>
          <a:noFill/>
        </p:spPr>
        <p:txBody>
          <a:bodyPr wrap="none" rtlCol="0">
            <a:spAutoFit/>
          </a:bodyPr>
          <a:lstStyle/>
          <a:p>
            <a:r>
              <a:rPr lang="tr-TR" sz="2400" b="1" dirty="0" smtClean="0">
                <a:solidFill>
                  <a:schemeClr val="bg1"/>
                </a:solidFill>
                <a:effectLst>
                  <a:outerShdw blurRad="38100" dist="38100" dir="2700000" algn="tl">
                    <a:srgbClr val="000000">
                      <a:alpha val="43137"/>
                    </a:srgbClr>
                  </a:outerShdw>
                </a:effectLst>
              </a:rPr>
              <a:t>4-6 AY</a:t>
            </a:r>
            <a:endParaRPr lang="tr-TR" sz="2400" b="1" dirty="0">
              <a:solidFill>
                <a:schemeClr val="bg1"/>
              </a:solidFill>
              <a:effectLst>
                <a:outerShdw blurRad="38100" dist="38100" dir="2700000" algn="tl">
                  <a:srgbClr val="000000">
                    <a:alpha val="43137"/>
                  </a:srgbClr>
                </a:outerShdw>
              </a:effectLst>
            </a:endParaRPr>
          </a:p>
        </p:txBody>
      </p:sp>
      <p:sp>
        <p:nvSpPr>
          <p:cNvPr id="58" name="57 Dikdörtgen"/>
          <p:cNvSpPr/>
          <p:nvPr/>
        </p:nvSpPr>
        <p:spPr>
          <a:xfrm>
            <a:off x="467544" y="1652607"/>
            <a:ext cx="6984776" cy="1200329"/>
          </a:xfrm>
          <a:prstGeom prst="rect">
            <a:avLst/>
          </a:prstGeom>
        </p:spPr>
        <p:txBody>
          <a:bodyPr wrap="square">
            <a:spAutoFit/>
          </a:bodyPr>
          <a:lstStyle/>
          <a:p>
            <a:pPr>
              <a:buFont typeface="Wingdings" pitchFamily="2" charset="2"/>
              <a:buChar char="q"/>
            </a:pPr>
            <a:r>
              <a:rPr lang="tr-TR" b="1" u="sng" dirty="0" smtClean="0"/>
              <a:t>REFLEKSLER: </a:t>
            </a:r>
            <a:r>
              <a:rPr lang="tr-TR" dirty="0" smtClean="0">
                <a:effectLst>
                  <a:outerShdw blurRad="38100" dist="38100" dir="2700000" algn="tl">
                    <a:srgbClr val="000000">
                      <a:alpha val="43137"/>
                    </a:srgbClr>
                  </a:outerShdw>
                </a:effectLst>
              </a:rPr>
              <a:t>Emme/yutma, dili öne itme, aranma, öğürme </a:t>
            </a:r>
          </a:p>
          <a:p>
            <a:pPr>
              <a:buFont typeface="Wingdings" pitchFamily="2" charset="2"/>
              <a:buChar char="q"/>
            </a:pPr>
            <a:r>
              <a:rPr lang="tr-TR" dirty="0" smtClean="0">
                <a:effectLst>
                  <a:outerShdw blurRad="38100" dist="38100" dir="2700000" algn="tl">
                    <a:srgbClr val="000000">
                      <a:alpha val="43137"/>
                    </a:srgbClr>
                  </a:outerShdw>
                </a:effectLst>
              </a:rPr>
              <a:t>Baş, boyun ve gövde kontrolü zayıf</a:t>
            </a:r>
          </a:p>
          <a:p>
            <a:pPr>
              <a:buFont typeface="Wingdings" pitchFamily="2" charset="2"/>
              <a:buChar char="q"/>
            </a:pPr>
            <a:r>
              <a:rPr lang="tr-TR" dirty="0" smtClean="0">
                <a:effectLst>
                  <a:outerShdw blurRad="38100" dist="38100" dir="2700000" algn="tl">
                    <a:srgbClr val="000000">
                      <a:alpha val="43137"/>
                    </a:srgbClr>
                  </a:outerShdw>
                </a:effectLst>
              </a:rPr>
              <a:t>Her 2-3 emmede bir duraklayarak nefesini kontrol eder </a:t>
            </a:r>
          </a:p>
          <a:p>
            <a:pPr>
              <a:buFont typeface="Wingdings" pitchFamily="2" charset="2"/>
              <a:buChar char="q"/>
            </a:pPr>
            <a:r>
              <a:rPr lang="tr-TR" dirty="0" smtClean="0">
                <a:effectLst>
                  <a:outerShdw blurRad="38100" dist="38100" dir="2700000" algn="tl">
                    <a:srgbClr val="000000">
                      <a:alpha val="43137"/>
                    </a:srgbClr>
                  </a:outerShdw>
                </a:effectLst>
              </a:rPr>
              <a:t>3 aya geldiğinde elini ağzına götürmeye başlar</a:t>
            </a:r>
            <a:endParaRPr lang="tr-TR" dirty="0">
              <a:effectLst>
                <a:outerShdw blurRad="38100" dist="38100" dir="2700000" algn="tl">
                  <a:srgbClr val="000000">
                    <a:alpha val="43137"/>
                  </a:srgbClr>
                </a:outerShdw>
              </a:effectLst>
            </a:endParaRPr>
          </a:p>
        </p:txBody>
      </p:sp>
      <p:sp>
        <p:nvSpPr>
          <p:cNvPr id="41988" name="Rectangle 4"/>
          <p:cNvSpPr>
            <a:spLocks noChangeArrowheads="1"/>
          </p:cNvSpPr>
          <p:nvPr/>
        </p:nvSpPr>
        <p:spPr bwMode="auto">
          <a:xfrm>
            <a:off x="467544" y="314096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q"/>
            </a:pPr>
            <a:r>
              <a:rPr lang="tr-TR" dirty="0" smtClean="0">
                <a:effectLst>
                  <a:outerShdw blurRad="38100" dist="38100" dir="2700000" algn="tl">
                    <a:srgbClr val="000000">
                      <a:alpha val="43137"/>
                    </a:srgbClr>
                  </a:outerShdw>
                </a:effectLst>
                <a:latin typeface="Calibri" pitchFamily="34" charset="0"/>
                <a:ea typeface="Calibri" pitchFamily="34" charset="0"/>
                <a:cs typeface="Times New Roman" pitchFamily="18" charset="0"/>
              </a:rPr>
              <a:t>Dili öne itme, aranma refleksi kaybolur</a:t>
            </a:r>
            <a:endParaRPr lang="tr-TR" dirty="0" smtClean="0">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q"/>
            </a:pPr>
            <a:r>
              <a:rPr lang="tr-TR" dirty="0" smtClean="0">
                <a:effectLst>
                  <a:outerShdw blurRad="38100" dist="38100" dir="2700000" algn="tl">
                    <a:srgbClr val="000000">
                      <a:alpha val="43137"/>
                    </a:srgbClr>
                  </a:outerShdw>
                </a:effectLst>
                <a:latin typeface="Calibri" pitchFamily="34" charset="0"/>
                <a:ea typeface="Calibri" pitchFamily="34" charset="0"/>
                <a:cs typeface="Times New Roman" pitchFamily="18" charset="0"/>
              </a:rPr>
              <a:t>Kaşık dolusu püre besini öğürmeden yutabilir</a:t>
            </a:r>
            <a:endParaRPr lang="tr-TR" dirty="0" smtClean="0">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Aşağı-yukarı çiğner besini diliyle arkaya götürür, </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Destekle oturabilir, baş kontrolü iyidir</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Nesneleri tüm eliyle kavrar (destekle tutabilir)</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Yardım alarak bardaktan yudum yudum su içebilir ancak döker</a:t>
            </a:r>
            <a:endParaRPr kumimoji="0" lang="tr-TR"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2" name="61 Grup"/>
          <p:cNvGrpSpPr/>
          <p:nvPr/>
        </p:nvGrpSpPr>
        <p:grpSpPr>
          <a:xfrm>
            <a:off x="467544" y="5013176"/>
            <a:ext cx="8270056" cy="1584176"/>
            <a:chOff x="467544" y="5013176"/>
            <a:chExt cx="8270056" cy="1584176"/>
          </a:xfrm>
        </p:grpSpPr>
        <p:grpSp>
          <p:nvGrpSpPr>
            <p:cNvPr id="60" name="59 Grup"/>
            <p:cNvGrpSpPr/>
            <p:nvPr/>
          </p:nvGrpSpPr>
          <p:grpSpPr>
            <a:xfrm>
              <a:off x="467544" y="5013176"/>
              <a:ext cx="8270056" cy="1584176"/>
              <a:chOff x="467544" y="5157192"/>
              <a:chExt cx="8270056" cy="1207836"/>
            </a:xfrm>
          </p:grpSpPr>
          <p:grpSp>
            <p:nvGrpSpPr>
              <p:cNvPr id="53" name="52 Grup"/>
              <p:cNvGrpSpPr/>
              <p:nvPr/>
            </p:nvGrpSpPr>
            <p:grpSpPr>
              <a:xfrm>
                <a:off x="467544" y="5157192"/>
                <a:ext cx="8270056" cy="1207836"/>
                <a:chOff x="406400" y="4108115"/>
                <a:chExt cx="8270056" cy="1207836"/>
              </a:xfrm>
            </p:grpSpPr>
            <p:sp>
              <p:nvSpPr>
                <p:cNvPr id="25" name="Rectangle 4"/>
                <p:cNvSpPr>
                  <a:spLocks noChangeArrowheads="1"/>
                </p:cNvSpPr>
                <p:nvPr/>
              </p:nvSpPr>
              <p:spPr bwMode="gray">
                <a:xfrm>
                  <a:off x="406400" y="4194026"/>
                  <a:ext cx="7549976" cy="1107182"/>
                </a:xfrm>
                <a:prstGeom prst="rect">
                  <a:avLst/>
                </a:prstGeom>
                <a:gradFill rotWithShape="1">
                  <a:gsLst>
                    <a:gs pos="0">
                      <a:schemeClr val="hlink">
                        <a:gamma/>
                        <a:tint val="0"/>
                        <a:invGamma/>
                        <a:alpha val="0"/>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5" name="Group 42"/>
                <p:cNvGrpSpPr>
                  <a:grpSpLocks/>
                </p:cNvGrpSpPr>
                <p:nvPr/>
              </p:nvGrpSpPr>
              <p:grpSpPr bwMode="auto">
                <a:xfrm>
                  <a:off x="7380312" y="4108115"/>
                  <a:ext cx="1296144" cy="1207836"/>
                  <a:chOff x="1596" y="1152"/>
                  <a:chExt cx="518" cy="516"/>
                </a:xfrm>
              </p:grpSpPr>
              <p:sp>
                <p:nvSpPr>
                  <p:cNvPr id="36" name="Oval 43"/>
                  <p:cNvSpPr>
                    <a:spLocks noChangeArrowheads="1"/>
                  </p:cNvSpPr>
                  <p:nvPr/>
                </p:nvSpPr>
                <p:spPr bwMode="gray">
                  <a:xfrm>
                    <a:off x="1596" y="1154"/>
                    <a:ext cx="518" cy="514"/>
                  </a:xfrm>
                  <a:prstGeom prst="ellipse">
                    <a:avLst/>
                  </a:prstGeom>
                  <a:solidFill>
                    <a:schemeClr val="hlink"/>
                  </a:solidFill>
                  <a:ln w="28575"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p>
                </p:txBody>
              </p:sp>
              <p:pic>
                <p:nvPicPr>
                  <p:cNvPr id="37" name="Picture 44" descr="cir_lighteffect0"/>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6" name="55 Metin kutusu"/>
              <p:cNvSpPr txBox="1"/>
              <p:nvPr/>
            </p:nvSpPr>
            <p:spPr>
              <a:xfrm>
                <a:off x="7524328" y="5596405"/>
                <a:ext cx="1103572" cy="461665"/>
              </a:xfrm>
              <a:prstGeom prst="rect">
                <a:avLst/>
              </a:prstGeom>
              <a:noFill/>
            </p:spPr>
            <p:txBody>
              <a:bodyPr wrap="none" rtlCol="0">
                <a:spAutoFit/>
              </a:bodyPr>
              <a:lstStyle/>
              <a:p>
                <a:r>
                  <a:rPr lang="tr-TR" sz="2400" b="1" dirty="0" smtClean="0">
                    <a:solidFill>
                      <a:schemeClr val="bg1"/>
                    </a:solidFill>
                    <a:effectLst>
                      <a:outerShdw blurRad="38100" dist="38100" dir="2700000" algn="tl">
                        <a:srgbClr val="000000">
                          <a:alpha val="43137"/>
                        </a:srgbClr>
                      </a:outerShdw>
                    </a:effectLst>
                  </a:rPr>
                  <a:t>6-9 AY</a:t>
                </a:r>
                <a:endParaRPr lang="tr-TR" sz="2400" b="1" dirty="0">
                  <a:solidFill>
                    <a:schemeClr val="bg1"/>
                  </a:solidFill>
                  <a:effectLst>
                    <a:outerShdw blurRad="38100" dist="38100" dir="2700000" algn="tl">
                      <a:srgbClr val="000000">
                        <a:alpha val="43137"/>
                      </a:srgbClr>
                    </a:outerShdw>
                  </a:effectLst>
                </a:endParaRPr>
              </a:p>
            </p:txBody>
          </p:sp>
        </p:grpSp>
        <p:sp>
          <p:nvSpPr>
            <p:cNvPr id="41989" name="Rectangle 5"/>
            <p:cNvSpPr>
              <a:spLocks noChangeArrowheads="1"/>
            </p:cNvSpPr>
            <p:nvPr/>
          </p:nvSpPr>
          <p:spPr bwMode="auto">
            <a:xfrm>
              <a:off x="467544" y="5085184"/>
              <a:ext cx="6866047"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 typeface="Wingdings" pitchFamily="2" charset="2"/>
                <a:buChar char="q"/>
                <a:tabLst/>
              </a:pPr>
              <a:r>
                <a:rPr lang="tr-TR" dirty="0" smtClean="0">
                  <a:effectLst>
                    <a:outerShdw blurRad="38100" dist="38100" dir="2700000" algn="tl">
                      <a:srgbClr val="000000">
                        <a:alpha val="43137"/>
                      </a:srgbClr>
                    </a:outerShdw>
                  </a:effectLst>
                </a:rPr>
                <a:t>Besini ağız içinde kontrol etmeye başlar, alt-üst çiğneme gelişir </a:t>
              </a:r>
            </a:p>
            <a:p>
              <a:pPr marL="0" marR="0" lvl="0" indent="0" defTabSz="914400" eaLnBrk="0" latinLnBrk="0" hangingPunct="0">
                <a:lnSpc>
                  <a:spcPct val="100000"/>
                </a:lnSpc>
                <a:buClrTx/>
                <a:buSzTx/>
                <a:buFont typeface="Wingdings" pitchFamily="2" charset="2"/>
                <a:buChar char="q"/>
                <a:tabLst/>
              </a:pPr>
              <a:r>
                <a:rPr lang="tr-TR" dirty="0" smtClean="0">
                  <a:effectLst>
                    <a:outerShdw blurRad="38100" dist="38100" dir="2700000" algn="tl">
                      <a:srgbClr val="000000">
                        <a:alpha val="43137"/>
                      </a:srgbClr>
                    </a:outerShdw>
                  </a:effectLst>
                </a:rPr>
                <a:t>Eliyle kendi başına besinleri ağzına götürüp yiyebilir</a:t>
              </a:r>
            </a:p>
            <a:p>
              <a:pPr marL="0" marR="0" lvl="0" indent="0" defTabSz="914400" eaLnBrk="0" latinLnBrk="0" hangingPunct="0">
                <a:lnSpc>
                  <a:spcPct val="100000"/>
                </a:lnSpc>
                <a:buClrTx/>
                <a:buSzTx/>
                <a:buFont typeface="Wingdings" pitchFamily="2" charset="2"/>
                <a:buChar char="q"/>
                <a:tabLst/>
              </a:pPr>
              <a:r>
                <a:rPr lang="tr-TR" dirty="0" smtClean="0">
                  <a:effectLst>
                    <a:outerShdw blurRad="38100" dist="38100" dir="2700000" algn="tl">
                      <a:srgbClr val="000000">
                        <a:alpha val="43137"/>
                      </a:srgbClr>
                    </a:outerShdw>
                  </a:effectLst>
                </a:rPr>
                <a:t>Bir veya iki eliyle biberonu kendi başına tutabilir </a:t>
              </a:r>
            </a:p>
            <a:p>
              <a:pPr marL="0" marR="0" lvl="0" indent="0" defTabSz="914400" eaLnBrk="0" latinLnBrk="0" hangingPunct="0">
                <a:lnSpc>
                  <a:spcPct val="100000"/>
                </a:lnSpc>
                <a:buClrTx/>
                <a:buSzTx/>
                <a:buFont typeface="Wingdings" pitchFamily="2" charset="2"/>
                <a:buChar char="q"/>
                <a:tabLst/>
              </a:pPr>
              <a:r>
                <a:rPr lang="tr-TR" dirty="0" smtClean="0">
                  <a:effectLst>
                    <a:outerShdw blurRad="38100" dist="38100" dir="2700000" algn="tl">
                      <a:srgbClr val="000000">
                        <a:alpha val="43137"/>
                      </a:srgbClr>
                    </a:outerShdw>
                  </a:effectLst>
                </a:rPr>
                <a:t>Kaşıktan kolaylıkla yiyebilir</a:t>
              </a:r>
            </a:p>
            <a:p>
              <a:pPr marL="0" marR="0" lvl="0" indent="0" defTabSz="914400" eaLnBrk="0" latinLnBrk="0" hangingPunct="0">
                <a:lnSpc>
                  <a:spcPct val="100000"/>
                </a:lnSpc>
                <a:buClrTx/>
                <a:buSzTx/>
                <a:buFont typeface="Wingdings" pitchFamily="2" charset="2"/>
                <a:buChar char="q"/>
                <a:tabLst/>
              </a:pPr>
              <a:r>
                <a:rPr lang="tr-TR" dirty="0" smtClean="0">
                  <a:effectLst>
                    <a:outerShdw blurRad="38100" dist="38100" dir="2700000" algn="tl">
                      <a:srgbClr val="000000">
                        <a:alpha val="43137"/>
                      </a:srgbClr>
                    </a:outerShdw>
                  </a:effectLst>
                </a:rPr>
                <a:t>Bardaktan içebilir ancak bir kısmını döker</a:t>
              </a:r>
            </a:p>
          </p:txBody>
        </p:sp>
      </p:grpSp>
      <p:sp>
        <p:nvSpPr>
          <p:cNvPr id="28" name="27 Oval"/>
          <p:cNvSpPr/>
          <p:nvPr/>
        </p:nvSpPr>
        <p:spPr>
          <a:xfrm>
            <a:off x="2267744" y="1484784"/>
            <a:ext cx="4896544" cy="64807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37 Oval"/>
          <p:cNvSpPr/>
          <p:nvPr/>
        </p:nvSpPr>
        <p:spPr>
          <a:xfrm>
            <a:off x="395536" y="3429000"/>
            <a:ext cx="4896544" cy="64807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Oval"/>
          <p:cNvSpPr/>
          <p:nvPr/>
        </p:nvSpPr>
        <p:spPr>
          <a:xfrm>
            <a:off x="395536" y="5013176"/>
            <a:ext cx="6768752" cy="64807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title"/>
          </p:nvPr>
        </p:nvSpPr>
        <p:spPr>
          <a:xfrm>
            <a:off x="179512" y="197644"/>
            <a:ext cx="8229600" cy="927100"/>
          </a:xfrm>
        </p:spPr>
        <p:txBody>
          <a:bodyPr/>
          <a:lstStyle/>
          <a:p>
            <a:r>
              <a:rPr lang="tr-TR" sz="3200" i="1" dirty="0" smtClean="0">
                <a:solidFill>
                  <a:srgbClr val="C00000"/>
                </a:solidFill>
                <a:effectLst>
                  <a:outerShdw blurRad="38100" dist="38100" dir="2700000" algn="tl">
                    <a:srgbClr val="000000">
                      <a:alpha val="43137"/>
                    </a:srgbClr>
                  </a:outerShdw>
                </a:effectLst>
              </a:rPr>
              <a:t>Çocuklarda Beslenme </a:t>
            </a:r>
            <a:br>
              <a:rPr lang="tr-TR" sz="3200" i="1" dirty="0" smtClean="0">
                <a:solidFill>
                  <a:srgbClr val="C00000"/>
                </a:solidFill>
                <a:effectLst>
                  <a:outerShdw blurRad="38100" dist="38100" dir="2700000" algn="tl">
                    <a:srgbClr val="000000">
                      <a:alpha val="43137"/>
                    </a:srgbClr>
                  </a:outerShdw>
                </a:effectLst>
              </a:rPr>
            </a:br>
            <a:r>
              <a:rPr lang="tr-TR" sz="3200" i="1" dirty="0" smtClean="0">
                <a:solidFill>
                  <a:srgbClr val="C00000"/>
                </a:solidFill>
                <a:effectLst>
                  <a:outerShdw blurRad="38100" dist="38100" dir="2700000" algn="tl">
                    <a:srgbClr val="000000">
                      <a:alpha val="43137"/>
                    </a:srgbClr>
                  </a:outerShdw>
                </a:effectLst>
              </a:rPr>
              <a:t>Becerilerinin Gelişimi</a:t>
            </a:r>
            <a:endParaRPr lang="tr-TR" sz="3200" i="1" dirty="0">
              <a:solidFill>
                <a:srgbClr val="C00000"/>
              </a:solidFill>
              <a:effectLst>
                <a:outerShdw blurRad="38100" dist="38100" dir="2700000" algn="tl">
                  <a:srgbClr val="000000">
                    <a:alpha val="43137"/>
                  </a:srgbClr>
                </a:outerShdw>
              </a:effectLst>
            </a:endParaRPr>
          </a:p>
        </p:txBody>
      </p:sp>
      <p:grpSp>
        <p:nvGrpSpPr>
          <p:cNvPr id="31" name="30 Grup"/>
          <p:cNvGrpSpPr/>
          <p:nvPr/>
        </p:nvGrpSpPr>
        <p:grpSpPr>
          <a:xfrm>
            <a:off x="323528" y="1512168"/>
            <a:ext cx="8534400" cy="4653136"/>
            <a:chOff x="323528" y="1296144"/>
            <a:chExt cx="8534400" cy="4653136"/>
          </a:xfrm>
        </p:grpSpPr>
        <p:sp>
          <p:nvSpPr>
            <p:cNvPr id="11" name="AutoShape 60"/>
            <p:cNvSpPr>
              <a:spLocks noChangeArrowheads="1"/>
            </p:cNvSpPr>
            <p:nvPr/>
          </p:nvSpPr>
          <p:spPr bwMode="gray">
            <a:xfrm>
              <a:off x="323528" y="1296144"/>
              <a:ext cx="8534400" cy="4653136"/>
            </a:xfrm>
            <a:prstGeom prst="roundRect">
              <a:avLst>
                <a:gd name="adj" fmla="val 11181"/>
              </a:avLst>
            </a:prstGeom>
            <a:solidFill>
              <a:srgbClr val="FFFFFF">
                <a:alpha val="80000"/>
              </a:srgbClr>
            </a:solidFill>
            <a:ln w="317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20" name="19 Grup"/>
            <p:cNvGrpSpPr/>
            <p:nvPr/>
          </p:nvGrpSpPr>
          <p:grpSpPr>
            <a:xfrm>
              <a:off x="467544" y="3717032"/>
              <a:ext cx="8359382" cy="2010707"/>
              <a:chOff x="467544" y="4946685"/>
              <a:chExt cx="8359382" cy="1754326"/>
            </a:xfrm>
          </p:grpSpPr>
          <p:grpSp>
            <p:nvGrpSpPr>
              <p:cNvPr id="21" name="59 Grup"/>
              <p:cNvGrpSpPr/>
              <p:nvPr/>
            </p:nvGrpSpPr>
            <p:grpSpPr>
              <a:xfrm>
                <a:off x="467544" y="5013176"/>
                <a:ext cx="8359382" cy="1584176"/>
                <a:chOff x="467544" y="5157192"/>
                <a:chExt cx="8359382" cy="1207836"/>
              </a:xfrm>
            </p:grpSpPr>
            <p:grpSp>
              <p:nvGrpSpPr>
                <p:cNvPr id="23" name="52 Grup"/>
                <p:cNvGrpSpPr/>
                <p:nvPr/>
              </p:nvGrpSpPr>
              <p:grpSpPr>
                <a:xfrm>
                  <a:off x="467544" y="5157192"/>
                  <a:ext cx="8270056" cy="1207836"/>
                  <a:chOff x="406400" y="4108115"/>
                  <a:chExt cx="8270056" cy="1207836"/>
                </a:xfrm>
              </p:grpSpPr>
              <p:sp>
                <p:nvSpPr>
                  <p:cNvPr id="25" name="Rectangle 4"/>
                  <p:cNvSpPr>
                    <a:spLocks noChangeArrowheads="1"/>
                  </p:cNvSpPr>
                  <p:nvPr/>
                </p:nvSpPr>
                <p:spPr bwMode="gray">
                  <a:xfrm>
                    <a:off x="406400" y="4194026"/>
                    <a:ext cx="7549976" cy="1107182"/>
                  </a:xfrm>
                  <a:prstGeom prst="rect">
                    <a:avLst/>
                  </a:prstGeom>
                  <a:gradFill rotWithShape="1">
                    <a:gsLst>
                      <a:gs pos="0">
                        <a:schemeClr val="hlink">
                          <a:gamma/>
                          <a:tint val="0"/>
                          <a:invGamma/>
                          <a:alpha val="0"/>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26" name="Group 42"/>
                  <p:cNvGrpSpPr>
                    <a:grpSpLocks/>
                  </p:cNvGrpSpPr>
                  <p:nvPr/>
                </p:nvGrpSpPr>
                <p:grpSpPr bwMode="auto">
                  <a:xfrm>
                    <a:off x="7380312" y="4108115"/>
                    <a:ext cx="1296144" cy="1207836"/>
                    <a:chOff x="1596" y="1152"/>
                    <a:chExt cx="518" cy="516"/>
                  </a:xfrm>
                </p:grpSpPr>
                <p:sp>
                  <p:nvSpPr>
                    <p:cNvPr id="27" name="Oval 43"/>
                    <p:cNvSpPr>
                      <a:spLocks noChangeArrowheads="1"/>
                    </p:cNvSpPr>
                    <p:nvPr/>
                  </p:nvSpPr>
                  <p:spPr bwMode="gray">
                    <a:xfrm>
                      <a:off x="1596" y="1154"/>
                      <a:ext cx="518" cy="514"/>
                    </a:xfrm>
                    <a:prstGeom prst="ellipse">
                      <a:avLst/>
                    </a:prstGeom>
                    <a:solidFill>
                      <a:schemeClr val="hlink"/>
                    </a:solidFill>
                    <a:ln w="28575"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p>
                  </p:txBody>
                </p:sp>
                <p:pic>
                  <p:nvPicPr>
                    <p:cNvPr id="28" name="Picture 44" descr="cir_lighteffect0"/>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gray">
                    <a:xfrm>
                      <a:off x="1609" y="1152"/>
                      <a:ext cx="484" cy="3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23 Metin kutusu"/>
                <p:cNvSpPr txBox="1"/>
                <p:nvPr/>
              </p:nvSpPr>
              <p:spPr>
                <a:xfrm>
                  <a:off x="7380312" y="5596405"/>
                  <a:ext cx="1446614" cy="351991"/>
                </a:xfrm>
                <a:prstGeom prst="rect">
                  <a:avLst/>
                </a:prstGeom>
                <a:noFill/>
              </p:spPr>
              <p:txBody>
                <a:bodyPr wrap="none" rtlCol="0">
                  <a:spAutoFit/>
                </a:bodyPr>
                <a:lstStyle/>
                <a:p>
                  <a:r>
                    <a:rPr lang="tr-TR" sz="2400" b="1" dirty="0" smtClean="0">
                      <a:solidFill>
                        <a:schemeClr val="bg1"/>
                      </a:solidFill>
                      <a:effectLst>
                        <a:outerShdw blurRad="38100" dist="38100" dir="2700000" algn="tl">
                          <a:srgbClr val="000000">
                            <a:alpha val="43137"/>
                          </a:srgbClr>
                        </a:outerShdw>
                      </a:effectLst>
                    </a:rPr>
                    <a:t>12-18 AY</a:t>
                  </a:r>
                  <a:endParaRPr lang="tr-TR" sz="2400" b="1" dirty="0">
                    <a:solidFill>
                      <a:schemeClr val="bg1"/>
                    </a:solidFill>
                    <a:effectLst>
                      <a:outerShdw blurRad="38100" dist="38100" dir="2700000" algn="tl">
                        <a:srgbClr val="000000">
                          <a:alpha val="43137"/>
                        </a:srgbClr>
                      </a:outerShdw>
                    </a:effectLst>
                  </a:endParaRPr>
                </a:p>
              </p:txBody>
            </p:sp>
          </p:grpSp>
          <p:sp>
            <p:nvSpPr>
              <p:cNvPr id="22" name="Rectangle 5"/>
              <p:cNvSpPr>
                <a:spLocks noChangeArrowheads="1"/>
              </p:cNvSpPr>
              <p:nvPr/>
            </p:nvSpPr>
            <p:spPr bwMode="auto">
              <a:xfrm>
                <a:off x="467544" y="4946685"/>
                <a:ext cx="7366184"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Font typeface="Wingdings" pitchFamily="2" charset="2"/>
                  <a:buChar char="q"/>
                </a:pPr>
                <a:r>
                  <a:rPr lang="tr-TR" dirty="0" smtClean="0">
                    <a:effectLst>
                      <a:outerShdw blurRad="38100" dist="38100" dir="2700000" algn="tl">
                        <a:srgbClr val="000000">
                          <a:alpha val="43137"/>
                        </a:srgbClr>
                      </a:outerShdw>
                    </a:effectLst>
                  </a:rPr>
                  <a:t>Bir çok katı ve sıvı besini kolaylıkla tüketir, pipet ve bardaktan içebilir</a:t>
                </a:r>
              </a:p>
              <a:p>
                <a:pPr>
                  <a:buFont typeface="Wingdings" pitchFamily="2" charset="2"/>
                  <a:buChar char="q"/>
                </a:pPr>
                <a:r>
                  <a:rPr lang="tr-TR" dirty="0" smtClean="0">
                    <a:effectLst>
                      <a:outerShdw blurRad="38100" dist="38100" dir="2700000" algn="tl">
                        <a:srgbClr val="000000">
                          <a:alpha val="43137"/>
                        </a:srgbClr>
                      </a:outerShdw>
                    </a:effectLst>
                  </a:rPr>
                  <a:t>Çiğnedikçe, dil hareketleri ile ağzının içerisindeki besini çevirebilir </a:t>
                </a:r>
              </a:p>
              <a:p>
                <a:r>
                  <a:rPr lang="tr-TR" dirty="0" smtClean="0">
                    <a:effectLst>
                      <a:outerShdw blurRad="38100" dist="38100" dir="2700000" algn="tl">
                        <a:srgbClr val="000000">
                          <a:alpha val="43137"/>
                        </a:srgbClr>
                      </a:outerShdw>
                    </a:effectLst>
                  </a:rPr>
                  <a:t>ve yanlara doğru hareket ettirebilir.</a:t>
                </a:r>
              </a:p>
              <a:p>
                <a:pPr>
                  <a:buFont typeface="Wingdings" pitchFamily="2" charset="2"/>
                  <a:buChar char="q"/>
                </a:pPr>
                <a:r>
                  <a:rPr lang="tr-TR" dirty="0" smtClean="0">
                    <a:effectLst>
                      <a:outerShdw blurRad="38100" dist="38100" dir="2700000" algn="tl">
                        <a:srgbClr val="000000">
                          <a:alpha val="43137"/>
                        </a:srgbClr>
                      </a:outerShdw>
                    </a:effectLst>
                  </a:rPr>
                  <a:t>Kaşığı tutabilir ve kendi başına yiyebilir</a:t>
                </a:r>
              </a:p>
              <a:p>
                <a:pPr>
                  <a:buFont typeface="Wingdings" pitchFamily="2" charset="2"/>
                  <a:buChar char="q"/>
                </a:pPr>
                <a:r>
                  <a:rPr lang="tr-TR" dirty="0" smtClean="0">
                    <a:effectLst>
                      <a:outerShdw blurRad="38100" dist="38100" dir="2700000" algn="tl">
                        <a:srgbClr val="000000">
                          <a:alpha val="43137"/>
                        </a:srgbClr>
                      </a:outerShdw>
                    </a:effectLst>
                  </a:rPr>
                  <a:t>Kurabiye kraker gibi gevrek besinleri ısırabilir</a:t>
                </a:r>
              </a:p>
              <a:p>
                <a:pPr>
                  <a:buFont typeface="Wingdings" pitchFamily="2" charset="2"/>
                  <a:buChar char="q"/>
                </a:pPr>
                <a:r>
                  <a:rPr lang="tr-TR" dirty="0" smtClean="0">
                    <a:effectLst>
                      <a:outerShdw blurRad="38100" dist="38100" dir="2700000" algn="tl">
                        <a:srgbClr val="000000">
                          <a:alpha val="43137"/>
                        </a:srgbClr>
                      </a:outerShdw>
                    </a:effectLst>
                  </a:rPr>
                  <a:t>Tüm beslenme becerilerini bağımsız olarak ayarlar</a:t>
                </a:r>
              </a:p>
            </p:txBody>
          </p:sp>
        </p:grpSp>
        <p:grpSp>
          <p:nvGrpSpPr>
            <p:cNvPr id="30" name="29 Grup"/>
            <p:cNvGrpSpPr/>
            <p:nvPr/>
          </p:nvGrpSpPr>
          <p:grpSpPr>
            <a:xfrm>
              <a:off x="395536" y="1628800"/>
              <a:ext cx="8280920" cy="1801037"/>
              <a:chOff x="395536" y="1916832"/>
              <a:chExt cx="8280920" cy="1801037"/>
            </a:xfrm>
          </p:grpSpPr>
          <p:grpSp>
            <p:nvGrpSpPr>
              <p:cNvPr id="13" name="12 Grup"/>
              <p:cNvGrpSpPr/>
              <p:nvPr/>
            </p:nvGrpSpPr>
            <p:grpSpPr>
              <a:xfrm>
                <a:off x="395536" y="1916832"/>
                <a:ext cx="8280920" cy="1801037"/>
                <a:chOff x="406400" y="5463363"/>
                <a:chExt cx="8280920" cy="1133986"/>
              </a:xfrm>
            </p:grpSpPr>
            <p:grpSp>
              <p:nvGrpSpPr>
                <p:cNvPr id="14" name="3 Grup"/>
                <p:cNvGrpSpPr/>
                <p:nvPr/>
              </p:nvGrpSpPr>
              <p:grpSpPr>
                <a:xfrm>
                  <a:off x="406400" y="5463363"/>
                  <a:ext cx="8251404" cy="1133986"/>
                  <a:chOff x="406400" y="5289525"/>
                  <a:chExt cx="8251404" cy="758825"/>
                </a:xfrm>
              </p:grpSpPr>
              <p:sp>
                <p:nvSpPr>
                  <p:cNvPr id="16" name="Rectangle 3"/>
                  <p:cNvSpPr>
                    <a:spLocks noChangeArrowheads="1"/>
                  </p:cNvSpPr>
                  <p:nvPr/>
                </p:nvSpPr>
                <p:spPr bwMode="gray">
                  <a:xfrm>
                    <a:off x="406400" y="5289550"/>
                    <a:ext cx="7549976" cy="750888"/>
                  </a:xfrm>
                  <a:prstGeom prst="rect">
                    <a:avLst/>
                  </a:prstGeom>
                  <a:gradFill rotWithShape="1">
                    <a:gsLst>
                      <a:gs pos="0">
                        <a:schemeClr val="folHlink">
                          <a:gamma/>
                          <a:tint val="0"/>
                          <a:invGamma/>
                          <a:alpha val="0"/>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17" name="Group 45"/>
                  <p:cNvGrpSpPr>
                    <a:grpSpLocks/>
                  </p:cNvGrpSpPr>
                  <p:nvPr/>
                </p:nvGrpSpPr>
                <p:grpSpPr bwMode="auto">
                  <a:xfrm>
                    <a:off x="7246516" y="5289525"/>
                    <a:ext cx="1411288" cy="758825"/>
                    <a:chOff x="1421" y="1190"/>
                    <a:chExt cx="889" cy="478"/>
                  </a:xfrm>
                </p:grpSpPr>
                <p:sp>
                  <p:nvSpPr>
                    <p:cNvPr id="18" name="Oval 46"/>
                    <p:cNvSpPr>
                      <a:spLocks noChangeArrowheads="1"/>
                    </p:cNvSpPr>
                    <p:nvPr/>
                  </p:nvSpPr>
                  <p:spPr bwMode="gray">
                    <a:xfrm>
                      <a:off x="1421" y="1190"/>
                      <a:ext cx="889" cy="478"/>
                    </a:xfrm>
                    <a:prstGeom prst="ellipse">
                      <a:avLst/>
                    </a:prstGeom>
                    <a:solidFill>
                      <a:schemeClr val="folHlink"/>
                    </a:solidFill>
                    <a:ln w="28575"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tr-TR"/>
                    </a:p>
                  </p:txBody>
                </p:sp>
                <p:pic>
                  <p:nvPicPr>
                    <p:cNvPr id="19" name="Picture 47" descr="cir_lighteffect0"/>
                    <p:cNvPicPr>
                      <a:picLocks noChangeAspect="1" noChangeArrowheads="1"/>
                    </p:cNvPicPr>
                    <p:nvPr/>
                  </p:nvPicPr>
                  <p:blipFill>
                    <a:blip r:embed="rId2" cstate="print">
                      <a:lum bright="18000" contrast="-12000"/>
                      <a:extLst>
                        <a:ext uri="{28A0092B-C50C-407E-A947-70E740481C1C}">
                          <a14:useLocalDpi xmlns:a14="http://schemas.microsoft.com/office/drawing/2010/main" val="0"/>
                        </a:ext>
                      </a:extLst>
                    </a:blip>
                    <a:srcRect/>
                    <a:stretch>
                      <a:fillRect/>
                    </a:stretch>
                  </p:blipFill>
                  <p:spPr bwMode="gray">
                    <a:xfrm>
                      <a:off x="1467" y="1190"/>
                      <a:ext cx="816" cy="3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14 Metin kutusu"/>
                <p:cNvSpPr txBox="1"/>
                <p:nvPr/>
              </p:nvSpPr>
              <p:spPr>
                <a:xfrm>
                  <a:off x="7412227" y="5871936"/>
                  <a:ext cx="1275093" cy="461665"/>
                </a:xfrm>
                <a:prstGeom prst="rect">
                  <a:avLst/>
                </a:prstGeom>
                <a:noFill/>
              </p:spPr>
              <p:txBody>
                <a:bodyPr wrap="none" rtlCol="0">
                  <a:spAutoFit/>
                </a:bodyPr>
                <a:lstStyle/>
                <a:p>
                  <a:r>
                    <a:rPr lang="tr-TR" sz="2400" b="1" dirty="0" smtClean="0">
                      <a:solidFill>
                        <a:schemeClr val="bg1"/>
                      </a:solidFill>
                      <a:effectLst>
                        <a:outerShdw blurRad="38100" dist="38100" dir="2700000" algn="tl">
                          <a:srgbClr val="000000">
                            <a:alpha val="43137"/>
                          </a:srgbClr>
                        </a:outerShdw>
                      </a:effectLst>
                    </a:rPr>
                    <a:t>9-12 AY</a:t>
                  </a:r>
                  <a:endParaRPr lang="tr-TR" sz="2400" b="1" dirty="0">
                    <a:solidFill>
                      <a:schemeClr val="bg1"/>
                    </a:solidFill>
                    <a:effectLst>
                      <a:outerShdw blurRad="38100" dist="38100" dir="2700000" algn="tl">
                        <a:srgbClr val="000000">
                          <a:alpha val="43137"/>
                        </a:srgbClr>
                      </a:outerShdw>
                    </a:effectLst>
                  </a:endParaRPr>
                </a:p>
              </p:txBody>
            </p:sp>
          </p:grpSp>
          <p:sp>
            <p:nvSpPr>
              <p:cNvPr id="40961" name="Rectangle 1"/>
              <p:cNvSpPr>
                <a:spLocks noChangeArrowheads="1"/>
              </p:cNvSpPr>
              <p:nvPr/>
            </p:nvSpPr>
            <p:spPr bwMode="auto">
              <a:xfrm>
                <a:off x="432048" y="2060848"/>
                <a:ext cx="795637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hangingPunct="1">
                  <a:buFont typeface="Wingdings" pitchFamily="2" charset="2"/>
                  <a:buChar char="q"/>
                </a:pPr>
                <a:r>
                  <a:rPr lang="tr-TR" dirty="0" smtClean="0">
                    <a:effectLst>
                      <a:outerShdw blurRad="38100" dist="38100" dir="2700000" algn="tl">
                        <a:srgbClr val="000000">
                          <a:alpha val="43137"/>
                        </a:srgbClr>
                      </a:outerShdw>
                    </a:effectLst>
                  </a:rPr>
                  <a:t>Yutarken dudaklarını tam olarak kapatabilir, daha az döker</a:t>
                </a:r>
              </a:p>
              <a:p>
                <a:pPr eaLnBrk="0" hangingPunct="0">
                  <a:buFont typeface="Wingdings" pitchFamily="2" charset="2"/>
                  <a:buChar char="q"/>
                </a:pPr>
                <a:r>
                  <a:rPr lang="tr-TR" dirty="0" smtClean="0">
                    <a:effectLst>
                      <a:outerShdw blurRad="38100" dist="38100" dir="2700000" algn="tl">
                        <a:srgbClr val="000000">
                          <a:alpha val="43137"/>
                        </a:srgbClr>
                      </a:outerShdw>
                    </a:effectLst>
                  </a:rPr>
                  <a:t>Bardağın ucunu dudakları ile kavrayabilir, pipetle içebilir</a:t>
                </a:r>
              </a:p>
              <a:p>
                <a:pPr eaLnBrk="0" hangingPunct="0">
                  <a:buFont typeface="Wingdings" pitchFamily="2" charset="2"/>
                  <a:buChar char="q"/>
                </a:pPr>
                <a:r>
                  <a:rPr lang="tr-TR" dirty="0" smtClean="0">
                    <a:effectLst>
                      <a:outerShdw blurRad="38100" dist="38100" dir="2700000" algn="tl">
                        <a:srgbClr val="000000">
                          <a:alpha val="43137"/>
                        </a:srgbClr>
                      </a:outerShdw>
                    </a:effectLst>
                  </a:rPr>
                  <a:t>Küçük besinleri parmakları ile kavrayarak tutar ve ağzına götürür. </a:t>
                </a:r>
              </a:p>
              <a:p>
                <a:pPr eaLnBrk="0" hangingPunct="0">
                  <a:buFont typeface="Wingdings" pitchFamily="2" charset="2"/>
                  <a:buChar char="q"/>
                </a:pPr>
                <a:r>
                  <a:rPr lang="tr-TR" dirty="0" smtClean="0">
                    <a:effectLst>
                      <a:outerShdw blurRad="38100" dist="38100" dir="2700000" algn="tl">
                        <a:srgbClr val="000000">
                          <a:alpha val="43137"/>
                        </a:srgbClr>
                      </a:outerShdw>
                    </a:effectLst>
                  </a:rPr>
                  <a:t>Besinleri ağız içinde sağa-sola döndürebilir</a:t>
                </a:r>
              </a:p>
              <a:p>
                <a:pPr eaLnBrk="0" hangingPunct="0">
                  <a:buFont typeface="Wingdings" pitchFamily="2" charset="2"/>
                  <a:buChar char="q"/>
                </a:pPr>
                <a:r>
                  <a:rPr lang="tr-TR" dirty="0" smtClean="0">
                    <a:effectLst>
                      <a:outerShdw blurRad="38100" dist="38100" dir="2700000" algn="tl">
                        <a:srgbClr val="000000">
                          <a:alpha val="43137"/>
                        </a:srgbClr>
                      </a:outerShdw>
                    </a:effectLst>
                  </a:rPr>
                  <a:t>Besinleri döndürerek çiğnemeye başlar (çenenin çapraz hareketi ile)</a:t>
                </a:r>
              </a:p>
            </p:txBody>
          </p:sp>
        </p:grpSp>
      </p:grpSp>
      <p:sp>
        <p:nvSpPr>
          <p:cNvPr id="29" name="28 Oval"/>
          <p:cNvSpPr/>
          <p:nvPr/>
        </p:nvSpPr>
        <p:spPr>
          <a:xfrm>
            <a:off x="395536" y="3068960"/>
            <a:ext cx="7128792" cy="43204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31 Oval"/>
          <p:cNvSpPr/>
          <p:nvPr/>
        </p:nvSpPr>
        <p:spPr>
          <a:xfrm>
            <a:off x="395536" y="4009264"/>
            <a:ext cx="7200800" cy="93190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77TGp_fruit_light">
  <a:themeElements>
    <a:clrScheme name="Ofis Teması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Ofis Teması">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is Teması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Ofis Teması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Ofis Teması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577TGp_fruit_light</Template>
  <TotalTime>615</TotalTime>
  <Words>1968</Words>
  <Application>Microsoft Office PowerPoint</Application>
  <PresentationFormat>Ekran Gösterisi (4:3)</PresentationFormat>
  <Paragraphs>351</Paragraphs>
  <Slides>41</Slides>
  <Notes>14</Notes>
  <HiddenSlides>0</HiddenSlides>
  <MMClips>1</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41</vt:i4>
      </vt:variant>
    </vt:vector>
  </HeadingPairs>
  <TitlesOfParts>
    <vt:vector size="54" baseType="lpstr">
      <vt:lpstr>Arial</vt:lpstr>
      <vt:lpstr>Arial Black</vt:lpstr>
      <vt:lpstr>Arial Narrow</vt:lpstr>
      <vt:lpstr>Bauhaus 93</vt:lpstr>
      <vt:lpstr>Bodoni MT Black</vt:lpstr>
      <vt:lpstr>Bradley Hand ITC</vt:lpstr>
      <vt:lpstr>Calibri</vt:lpstr>
      <vt:lpstr>Courier New</vt:lpstr>
      <vt:lpstr>Eras Light ITC</vt:lpstr>
      <vt:lpstr>Symbol</vt:lpstr>
      <vt:lpstr>Times New Roman</vt:lpstr>
      <vt:lpstr>Wingdings</vt:lpstr>
      <vt:lpstr>577TGp_fruit_light</vt:lpstr>
      <vt:lpstr>Özofagus Atrezili  Çocuklarda  Beslenme Sorunları </vt:lpstr>
      <vt:lpstr>Özofagus Atrezisi (EA)</vt:lpstr>
      <vt:lpstr>EA – TEF  Çocuklarda Beslenme Sorunları</vt:lpstr>
      <vt:lpstr>EA – TEF  Çocuklarda Beslenme Sorunları</vt:lpstr>
      <vt:lpstr>EA – TEF  Çocuklarda Beslenme Sorunları</vt:lpstr>
      <vt:lpstr>1. Katı Gıdalara Geçiş Dönemi</vt:lpstr>
      <vt:lpstr>1. Katı Gıdalara Geçiş Dönemi</vt:lpstr>
      <vt:lpstr>Çocuklarda Beslenme  Becerilerinin Gelişimi</vt:lpstr>
      <vt:lpstr>Çocuklarda Beslenme  Becerilerinin Gelişimi</vt:lpstr>
      <vt:lpstr>Çocuklarda Beslenme  Becerilerinin Gelişimi</vt:lpstr>
      <vt:lpstr>1. Katı Gıdalara Geçiş Dönemi</vt:lpstr>
      <vt:lpstr>1. Katı Gıdalara Geçiş Dönemi</vt:lpstr>
      <vt:lpstr>1. Katı Gıdalara Geçiş Dönemi</vt:lpstr>
      <vt:lpstr>EA – TEF  Çocuklarda Beslenme Sorunları (2)</vt:lpstr>
      <vt:lpstr>2. Oral Alıma Karşı İsteksizlik</vt:lpstr>
      <vt:lpstr>2. Oral Alıma Karşı İsteksizlik</vt:lpstr>
      <vt:lpstr>2. Oral Alıma Karşı İsteksizlik</vt:lpstr>
      <vt:lpstr>2. Oral Alıma Karşı İsteksizlik</vt:lpstr>
      <vt:lpstr>EA – TEF  Çocuklarda Beslenme Sorunları (2)</vt:lpstr>
      <vt:lpstr>3. Yutma Bozukluğu</vt:lpstr>
      <vt:lpstr>3. Yutma Bozukluğu</vt:lpstr>
      <vt:lpstr>3. Yutma Bozukluğu</vt:lpstr>
      <vt:lpstr>EA – TEF  Çocuklarda Beslenme Sorunları (2)</vt:lpstr>
      <vt:lpstr>4. Gastroözofageal Reflü </vt:lpstr>
      <vt:lpstr>4. Gastroözofageal Reflü </vt:lpstr>
      <vt:lpstr>EA – TEF  Çocuklarda Beslenme Sorunları (2)</vt:lpstr>
      <vt:lpstr>5. Yemek Borusunun Tıkanması</vt:lpstr>
      <vt:lpstr>5. Yemek Borusunun Tıkanması</vt:lpstr>
      <vt:lpstr>PowerPoint Sunusu</vt:lpstr>
      <vt:lpstr>Bebeklik Dönemi</vt:lpstr>
      <vt:lpstr>Bebeklik Dönemi</vt:lpstr>
      <vt:lpstr>Bebeklik Dönemi</vt:lpstr>
      <vt:lpstr>Bebeklik Dönemi</vt:lpstr>
      <vt:lpstr>Bebeklik Dönemi</vt:lpstr>
      <vt:lpstr>Bebeklik Dönemi</vt:lpstr>
      <vt:lpstr>Bebeklik Dönemi</vt:lpstr>
      <vt:lpstr>Oyun Çocuğu Dönemi </vt:lpstr>
      <vt:lpstr>Oyun Çocuğu Dönemi </vt:lpstr>
      <vt:lpstr>Okul Öncesi ve Okul Çağı Çocuklar</vt:lpstr>
      <vt:lpstr>Okul Öncesi ve Okul Çağı Çocuklar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Özofagus Atrezili  Çocuklarda  Beslenme Sorunları</dc:title>
  <dc:creator>funda</dc:creator>
  <cp:lastModifiedBy>win7</cp:lastModifiedBy>
  <cp:revision>73</cp:revision>
  <dcterms:created xsi:type="dcterms:W3CDTF">2014-06-23T13:15:44Z</dcterms:created>
  <dcterms:modified xsi:type="dcterms:W3CDTF">2014-06-25T09:25:21Z</dcterms:modified>
</cp:coreProperties>
</file>